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5.xml" ContentType="application/vnd.openxmlformats-officedocument.presentationml.notesSlide+xml"/>
  <Override PartName="/ppt/charts/chart12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4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len\Documents\CU%20SOM\3rd%20Year\PEAK%20project\Patient%20Satisfaction%20Survey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len\Documents\CU%20SOM\3rd%20Year\PEAK%20project\Patient%20Satisfaction%20Survey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len\Documents\CU%20SOM\3rd%20Year\PEAK%20project\Patient%20Satisfaction%20Survey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len\Downloads\Patient%20Satisfaction%20Survey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len\Downloads\Patient%20Satisfaction%20Survey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len\Downloads\Patient%20Satisfaction%20Survey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len\Downloads\Patient%20Satisfaction%20Survey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len\Downloads\Patient%20Satisfaction%20Survey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len\Documents\CU%20SOM\3rd%20Year\PEAK%20project\Patient%20Satisfaction%20Surve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Sexual orientation </a:t>
            </a:r>
            <a:endParaRPr lang="en-US" dirty="0"/>
          </a:p>
        </c:rich>
      </c:tx>
      <c:layout>
        <c:manualLayout>
          <c:xMode val="edge"/>
          <c:yMode val="edge"/>
          <c:x val="0.23557176676444855"/>
          <c:y val="2.702702702702702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'[Patient Satisfaction Survey2.xlsx]Question 3'!$G$3:$G$9</c:f>
              <c:strCache>
                <c:ptCount val="7"/>
                <c:pt idx="0">
                  <c:v>Heterosexual (Straight)</c:v>
                </c:pt>
                <c:pt idx="1">
                  <c:v>Bisexual</c:v>
                </c:pt>
                <c:pt idx="2">
                  <c:v>Gay</c:v>
                </c:pt>
                <c:pt idx="3">
                  <c:v>Lesbian</c:v>
                </c:pt>
                <c:pt idx="4">
                  <c:v>Asexual</c:v>
                </c:pt>
                <c:pt idx="5">
                  <c:v>Pansexual</c:v>
                </c:pt>
                <c:pt idx="6">
                  <c:v>Demi-Sexual</c:v>
                </c:pt>
              </c:strCache>
            </c:strRef>
          </c:cat>
          <c:val>
            <c:numRef>
              <c:f>'[Patient Satisfaction Survey2.xlsx]Question 3'!$H$3:$H$9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86-E943-9778-F92606ED280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How well does your healthcare provider understand the unique needs of the LGBTQIA community?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14'!$M$3</c:f>
              <c:strCache>
                <c:ptCount val="1"/>
                <c:pt idx="0">
                  <c:v>Weighted Average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14'!$A$4</c:f>
              <c:strCache>
                <c:ptCount val="1"/>
                <c:pt idx="0">
                  <c:v>star</c:v>
                </c:pt>
              </c:strCache>
            </c:strRef>
          </c:cat>
          <c:val>
            <c:numRef>
              <c:f>'Question 14'!$M$4</c:f>
              <c:numCache>
                <c:formatCode>General</c:formatCode>
                <c:ptCount val="1"/>
                <c:pt idx="0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FF-6042-ABDA-30D953427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511424"/>
        <c:axId val="92793088"/>
      </c:barChart>
      <c:valAx>
        <c:axId val="92793088"/>
        <c:scaling>
          <c:orientation val="minMax"/>
          <c:max val="5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511424"/>
        <c:crosses val="autoZero"/>
        <c:crossBetween val="between"/>
        <c:majorUnit val="0.5"/>
      </c:valAx>
      <c:catAx>
        <c:axId val="109511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793088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Would you see this provider again for your healthcare needs?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16'!$B$3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16'!$A$4:$A$6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Other (please specify)</c:v>
                </c:pt>
              </c:strCache>
            </c:strRef>
          </c:cat>
          <c:val>
            <c:numRef>
              <c:f>'Question 16'!$B$4:$B$6</c:f>
              <c:numCache>
                <c:formatCode>0.00%</c:formatCode>
                <c:ptCount val="3"/>
                <c:pt idx="0">
                  <c:v>0.83329999999999993</c:v>
                </c:pt>
                <c:pt idx="1">
                  <c:v>8.3299999999999999E-2</c:v>
                </c:pt>
                <c:pt idx="2">
                  <c:v>8.3299999999999999E-2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539-6649-A80E-67A4D9BEE0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930368"/>
        <c:axId val="109928832"/>
      </c:barChart>
      <c:valAx>
        <c:axId val="109928832"/>
        <c:scaling>
          <c:orientation val="minMax"/>
          <c:max val="1"/>
          <c:min val="0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9930368"/>
        <c:crosses val="autoZero"/>
        <c:crossBetween val="between"/>
      </c:valAx>
      <c:catAx>
        <c:axId val="109930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9928832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What is your overall satisfaction level with this healthcare provider?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17'!$M$3</c:f>
              <c:strCache>
                <c:ptCount val="1"/>
                <c:pt idx="0">
                  <c:v>Weighted Average</c:v>
                </c:pt>
              </c:strCache>
            </c:strRef>
          </c:tx>
          <c:spPr>
            <a:solidFill>
              <a:srgbClr val="00B0F0"/>
            </a:solidFill>
            <a:ln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17'!$A$4</c:f>
              <c:strCache>
                <c:ptCount val="1"/>
                <c:pt idx="0">
                  <c:v>star</c:v>
                </c:pt>
              </c:strCache>
            </c:strRef>
          </c:cat>
          <c:val>
            <c:numRef>
              <c:f>'Question 17'!$M$4</c:f>
              <c:numCache>
                <c:formatCode>General</c:formatCode>
                <c:ptCount val="1"/>
                <c:pt idx="0">
                  <c:v>4.08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34-D94E-9E9A-771F61F28F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541440"/>
        <c:axId val="110539136"/>
      </c:barChart>
      <c:valAx>
        <c:axId val="110539136"/>
        <c:scaling>
          <c:orientation val="minMax"/>
          <c:max val="5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541440"/>
        <c:crosses val="autoZero"/>
        <c:crossBetween val="between"/>
      </c:valAx>
      <c:catAx>
        <c:axId val="110541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0539136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Gender identity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'[Patient Satisfaction Survey2.xlsx]Question 4'!$H$3:$H$7</c:f>
              <c:strCache>
                <c:ptCount val="5"/>
                <c:pt idx="0">
                  <c:v>Cisgender male</c:v>
                </c:pt>
                <c:pt idx="1">
                  <c:v>Cisgender female</c:v>
                </c:pt>
                <c:pt idx="2">
                  <c:v>Transgender male</c:v>
                </c:pt>
                <c:pt idx="3">
                  <c:v>Transgender female</c:v>
                </c:pt>
                <c:pt idx="4">
                  <c:v>Genderfluid</c:v>
                </c:pt>
              </c:strCache>
            </c:strRef>
          </c:cat>
          <c:val>
            <c:numRef>
              <c:f>'[Patient Satisfaction Survey2.xlsx]Question 4'!$I$3:$I$7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5F-CE4F-B595-58392EB3DE8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Provider Location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'[Patient Satisfaction Survey2.xlsx]Question 6'!$C$23:$C$30</c:f>
              <c:strCache>
                <c:ptCount val="8"/>
                <c:pt idx="0">
                  <c:v>Peak Vista</c:v>
                </c:pt>
                <c:pt idx="1">
                  <c:v>Aspen Pointe</c:v>
                </c:pt>
                <c:pt idx="2">
                  <c:v>Cheyenne Mountain Pediatrics </c:v>
                </c:pt>
                <c:pt idx="3">
                  <c:v>Aspen Creek Medical Associates</c:v>
                </c:pt>
                <c:pt idx="4">
                  <c:v>CSHP</c:v>
                </c:pt>
                <c:pt idx="5">
                  <c:v>Penrose Hospital</c:v>
                </c:pt>
                <c:pt idx="6">
                  <c:v>Memorial Hospital</c:v>
                </c:pt>
                <c:pt idx="7">
                  <c:v>Evans Army Hospital</c:v>
                </c:pt>
              </c:strCache>
            </c:strRef>
          </c:cat>
          <c:val>
            <c:numRef>
              <c:f>'[Patient Satisfaction Survey2.xlsx]Question 6'!$D$23:$D$30</c:f>
              <c:numCache>
                <c:formatCode>General</c:formatCode>
                <c:ptCount val="8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16-1643-847A-38CF8B1813B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If you are part of the LGBTQAI community, is your healthcare provider aware of this? (I.e. are they aware of your sexual orientation/gender identity?)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'[Patient Satisfaction Survey2.xlsx]Question 7'!$B$3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78-064C-9991-2C1A2DA5A75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78-064C-9991-2C1A2DA5A75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78-064C-9991-2C1A2DA5A75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78-064C-9991-2C1A2DA5A754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'[Patient Satisfaction Survey2.xlsx]Question 7'!$A$4:$A$7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  <c:pt idx="3">
                  <c:v>Not applicable</c:v>
                </c:pt>
              </c:strCache>
            </c:strRef>
          </c:cat>
          <c:val>
            <c:numRef>
              <c:f>'[Patient Satisfaction Survey2.xlsx]Question 7'!$B$4:$B$7</c:f>
              <c:numCache>
                <c:formatCode>0.00%</c:formatCode>
                <c:ptCount val="4"/>
                <c:pt idx="0">
                  <c:v>0.33329999999999999</c:v>
                </c:pt>
                <c:pt idx="1">
                  <c:v>0.25</c:v>
                </c:pt>
                <c:pt idx="2">
                  <c:v>0.33329999999999999</c:v>
                </c:pt>
                <c:pt idx="3">
                  <c:v>8.3299999999999999E-2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6A-A742-BE68-7FB0CE910A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323328"/>
        <c:axId val="59935744"/>
      </c:barChart>
      <c:valAx>
        <c:axId val="599357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60323328"/>
        <c:crosses val="autoZero"/>
        <c:crossBetween val="between"/>
      </c:valAx>
      <c:catAx>
        <c:axId val="6032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935744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How often do you see your healthcare provider?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'[Patient Satisfaction Survey2.xlsx]Question 8'!$B$3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7030A0"/>
            </a:solidFill>
            <a:ln>
              <a:prstDash val="solid"/>
            </a:ln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E3-F344-B3D4-4666563287CB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E3-F344-B3D4-4666563287C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E3-F344-B3D4-4666563287C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E3-F344-B3D4-4666563287C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E3-F344-B3D4-4666563287CB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E3-F344-B3D4-4666563287CB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BE3-F344-B3D4-4666563287CB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E3-F344-B3D4-4666563287C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'[Patient Satisfaction Survey2.xlsx]Question 8'!$A$4:$A$11</c:f>
              <c:strCache>
                <c:ptCount val="8"/>
                <c:pt idx="0">
                  <c:v>More than once a week</c:v>
                </c:pt>
                <c:pt idx="1">
                  <c:v>2-4 times per month</c:v>
                </c:pt>
                <c:pt idx="2">
                  <c:v>Once a month</c:v>
                </c:pt>
                <c:pt idx="3">
                  <c:v>Every 2-6 months</c:v>
                </c:pt>
                <c:pt idx="4">
                  <c:v>Every 7-11 months</c:v>
                </c:pt>
                <c:pt idx="5">
                  <c:v>Once a year</c:v>
                </c:pt>
                <c:pt idx="6">
                  <c:v>Once every two years</c:v>
                </c:pt>
                <c:pt idx="7">
                  <c:v>Less than once every two years</c:v>
                </c:pt>
              </c:strCache>
            </c:strRef>
          </c:cat>
          <c:val>
            <c:numRef>
              <c:f>'[Patient Satisfaction Survey2.xlsx]Question 8'!$B$4:$B$11</c:f>
              <c:numCache>
                <c:formatCode>0.00%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0.1</c:v>
                </c:pt>
                <c:pt idx="3">
                  <c:v>0.3</c:v>
                </c:pt>
                <c:pt idx="4">
                  <c:v>0.2</c:v>
                </c:pt>
                <c:pt idx="5">
                  <c:v>0.2</c:v>
                </c:pt>
                <c:pt idx="6">
                  <c:v>0</c:v>
                </c:pt>
                <c:pt idx="7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50-9A4D-8997-46FA204047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169856"/>
        <c:axId val="44167936"/>
      </c:barChart>
      <c:valAx>
        <c:axId val="441679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44169856"/>
        <c:crosses val="autoZero"/>
        <c:crossBetween val="between"/>
      </c:valAx>
      <c:catAx>
        <c:axId val="4416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167936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How did your healthcare provider make you feel (select all that apply)?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'[Patient Satisfaction Survey2.xlsx]Question 9'!$B$3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668-DF48-9A5B-5234F359EA7E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668-DF48-9A5B-5234F359EA7E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668-DF48-9A5B-5234F359EA7E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668-DF48-9A5B-5234F359EA7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668-DF48-9A5B-5234F359EA7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668-DF48-9A5B-5234F359EA7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668-DF48-9A5B-5234F359EA7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668-DF48-9A5B-5234F359EA7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668-DF48-9A5B-5234F359EA7E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668-DF48-9A5B-5234F359EA7E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68-DF48-9A5B-5234F359EA7E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68-DF48-9A5B-5234F359EA7E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68-DF48-9A5B-5234F359EA7E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68-DF48-9A5B-5234F359EA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'[Patient Satisfaction Survey2.xlsx]Question 9'!$A$4:$A$13</c:f>
              <c:strCache>
                <c:ptCount val="10"/>
                <c:pt idx="0">
                  <c:v>Welcomed</c:v>
                </c:pt>
                <c:pt idx="1">
                  <c:v>Listened to</c:v>
                </c:pt>
                <c:pt idx="2">
                  <c:v>Taken seriously</c:v>
                </c:pt>
                <c:pt idx="3">
                  <c:v>Valued</c:v>
                </c:pt>
                <c:pt idx="4">
                  <c:v>Respected</c:v>
                </c:pt>
                <c:pt idx="5">
                  <c:v>Unwelcomed</c:v>
                </c:pt>
                <c:pt idx="6">
                  <c:v>Ignored</c:v>
                </c:pt>
                <c:pt idx="7">
                  <c:v>Not taken seriously</c:v>
                </c:pt>
                <c:pt idx="8">
                  <c:v>Devalued</c:v>
                </c:pt>
                <c:pt idx="9">
                  <c:v>Disrespected</c:v>
                </c:pt>
              </c:strCache>
            </c:strRef>
          </c:cat>
          <c:val>
            <c:numRef>
              <c:f>'[Patient Satisfaction Survey2.xlsx]Question 9'!$B$4:$B$13</c:f>
              <c:numCache>
                <c:formatCode>0.00%</c:formatCode>
                <c:ptCount val="10"/>
                <c:pt idx="0">
                  <c:v>0.75</c:v>
                </c:pt>
                <c:pt idx="1">
                  <c:v>0.5</c:v>
                </c:pt>
                <c:pt idx="2">
                  <c:v>0.5</c:v>
                </c:pt>
                <c:pt idx="3">
                  <c:v>0.33329999999999999</c:v>
                </c:pt>
                <c:pt idx="4">
                  <c:v>0.66670000000000007</c:v>
                </c:pt>
                <c:pt idx="5">
                  <c:v>0</c:v>
                </c:pt>
                <c:pt idx="6">
                  <c:v>8.3299999999999999E-2</c:v>
                </c:pt>
                <c:pt idx="7">
                  <c:v>0.25</c:v>
                </c:pt>
                <c:pt idx="8">
                  <c:v>0.16669999999999999</c:v>
                </c:pt>
                <c:pt idx="9">
                  <c:v>8.3299999999999999E-2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2A-2A4B-AFB3-84B11C27A7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004864"/>
        <c:axId val="65270144"/>
      </c:barChart>
      <c:valAx>
        <c:axId val="652701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66004864"/>
        <c:crosses val="autoZero"/>
        <c:crossBetween val="between"/>
      </c:valAx>
      <c:catAx>
        <c:axId val="66004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5270144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How welcoming was the environment at your healthcare provider's office (welcoming staff, non-discrimination statement posted somewhere, visual cues of support towards LGBTQ, etc)?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'[Patient Satisfaction Survey2.xlsx]Question 11'!$M$3</c:f>
              <c:strCache>
                <c:ptCount val="1"/>
                <c:pt idx="0">
                  <c:v>Weighted Average</c:v>
                </c:pt>
              </c:strCache>
            </c:strRef>
          </c:tx>
          <c:spPr>
            <a:solidFill>
              <a:srgbClr val="0070C0"/>
            </a:solidFill>
            <a:ln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'[Patient Satisfaction Survey2.xlsx]Question 11'!$A$4</c:f>
              <c:numCache>
                <c:formatCode>General</c:formatCode>
                <c:ptCount val="1"/>
              </c:numCache>
            </c:numRef>
          </c:cat>
          <c:val>
            <c:numRef>
              <c:f>'[Patient Satisfaction Survey2.xlsx]Question 11'!$M$4</c:f>
              <c:numCache>
                <c:formatCode>General</c:formatCode>
                <c:ptCount val="1"/>
                <c:pt idx="0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DD-5C45-8F79-7A35CB1BB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579648"/>
        <c:axId val="109573248"/>
      </c:barChart>
      <c:valAx>
        <c:axId val="109573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579648"/>
        <c:crosses val="autoZero"/>
        <c:crossBetween val="between"/>
      </c:valAx>
      <c:catAx>
        <c:axId val="10957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9573248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How inclusive is your healthcare provider (uses preferred pronouns, intake forms reflecting diversity of relationships/sexuality, etc)?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'[Patient Satisfaction Survey2.xlsx]Question 12'!$M$3</c:f>
              <c:strCache>
                <c:ptCount val="1"/>
                <c:pt idx="0">
                  <c:v>Weighted Average</c:v>
                </c:pt>
              </c:strCache>
            </c:strRef>
          </c:tx>
          <c:spPr>
            <a:solidFill>
              <a:srgbClr val="7030A0"/>
            </a:solidFill>
            <a:ln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</a:p>
                  <a:p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4D-D042-B487-911A49F31B1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'[Patient Satisfaction Survey2.xlsx]Question 12'!$A$4</c:f>
              <c:numCache>
                <c:formatCode>General</c:formatCode>
                <c:ptCount val="1"/>
              </c:numCache>
            </c:numRef>
          </c:cat>
          <c:val>
            <c:numRef>
              <c:f>'[Patient Satisfaction Survey2.xlsx]Question 12'!$M$4</c:f>
              <c:numCache>
                <c:formatCode>General</c:formatCode>
                <c:ptCount val="1"/>
                <c:pt idx="0">
                  <c:v>4.22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F4-9444-BC3E-A9FEE0695A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518208"/>
        <c:axId val="109516672"/>
      </c:barChart>
      <c:valAx>
        <c:axId val="109516672"/>
        <c:scaling>
          <c:orientation val="minMax"/>
          <c:max val="5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518208"/>
        <c:crosses val="autoZero"/>
        <c:crossBetween val="between"/>
      </c:valAx>
      <c:catAx>
        <c:axId val="109518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9516672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Did your healthcare provider meet your specific healthcare needs?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13'!$B$3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C00000"/>
            </a:solidFill>
            <a:ln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13'!$A$4:$A$6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Other (please specify)</c:v>
                </c:pt>
              </c:strCache>
            </c:strRef>
          </c:cat>
          <c:val>
            <c:numRef>
              <c:f>'Question 13'!$B$4:$B$6</c:f>
              <c:numCache>
                <c:formatCode>0.00%</c:formatCode>
                <c:ptCount val="3"/>
                <c:pt idx="0">
                  <c:v>0.75</c:v>
                </c:pt>
                <c:pt idx="1">
                  <c:v>0.16669999999999999</c:v>
                </c:pt>
                <c:pt idx="2">
                  <c:v>8.3299999999999999E-2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0A6-3841-9500-34D3BDE341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318848"/>
        <c:axId val="59918592"/>
      </c:barChart>
      <c:valAx>
        <c:axId val="59918592"/>
        <c:scaling>
          <c:orientation val="minMax"/>
          <c:max val="1"/>
          <c:min val="0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60318848"/>
        <c:crosses val="autoZero"/>
        <c:crossBetween val="between"/>
      </c:valAx>
      <c:catAx>
        <c:axId val="6031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918592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9E0E4-5933-4FB7-AC54-D4300A7E1A62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63F53-E44B-494A-B830-84945298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00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noted that their experience</a:t>
            </a:r>
            <a:r>
              <a:rPr lang="en-US" baseline="0" dirty="0" smtClean="0"/>
              <a:t> was positive due to communication/listening skills of provider.</a:t>
            </a:r>
          </a:p>
          <a:p>
            <a:r>
              <a:rPr lang="en-US" baseline="0" dirty="0" smtClean="0"/>
              <a:t>Negative experience: they didn’t listen to me, appointment setup problems, felt judged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63F53-E44B-494A-B830-84945298005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28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 rating: 3/5</a:t>
            </a:r>
            <a:r>
              <a:rPr lang="en-US" baseline="0" dirty="0" smtClean="0"/>
              <a:t> (2), 4/5 (1), 5/5 (7)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63F53-E44B-494A-B830-84945298005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07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 rating: 2/5 (1), 3/5 (2), 5/5</a:t>
            </a:r>
            <a:r>
              <a:rPr lang="en-US" baseline="0" dirty="0" smtClean="0"/>
              <a:t> (6)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63F53-E44B-494A-B830-84945298005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07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 rating: 1/5 (1), 3/5</a:t>
            </a:r>
            <a:r>
              <a:rPr lang="en-US" baseline="0" dirty="0" smtClean="0"/>
              <a:t> (2), 4/5 (1), 5/5 (1)</a:t>
            </a:r>
          </a:p>
          <a:p>
            <a:r>
              <a:rPr lang="en-US" baseline="0" dirty="0" smtClean="0"/>
              <a:t>What could provider improve upon:</a:t>
            </a:r>
          </a:p>
          <a:p>
            <a:r>
              <a:rPr lang="en-US" baseline="0" dirty="0" smtClean="0"/>
              <a:t>36% felt provider could improve on listening skills</a:t>
            </a:r>
          </a:p>
          <a:p>
            <a:r>
              <a:rPr lang="en-US" baseline="0" dirty="0" smtClean="0"/>
              <a:t>10% said could be less judgmental and more understanding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63F53-E44B-494A-B830-84945298005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70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 rating: 2/5 (1),</a:t>
            </a:r>
            <a:r>
              <a:rPr lang="en-US" baseline="0" dirty="0" smtClean="0"/>
              <a:t> 3/5 (3), 4/5 (2), 5/5 (6)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63F53-E44B-494A-B830-84945298005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81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63F53-E44B-494A-B830-84945298005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08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1B8CB1F-2CE0-41A3-85CD-8C4E2A8C2F9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464809-D8B4-49CE-A5B8-B86A8095A92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CB1F-2CE0-41A3-85CD-8C4E2A8C2F9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4809-D8B4-49CE-A5B8-B86A8095A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CB1F-2CE0-41A3-85CD-8C4E2A8C2F9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5464809-D8B4-49CE-A5B8-B86A8095A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CB1F-2CE0-41A3-85CD-8C4E2A8C2F9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4809-D8B4-49CE-A5B8-B86A8095A9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B8CB1F-2CE0-41A3-85CD-8C4E2A8C2F9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5464809-D8B4-49CE-A5B8-B86A8095A9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CB1F-2CE0-41A3-85CD-8C4E2A8C2F9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4809-D8B4-49CE-A5B8-B86A8095A9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CB1F-2CE0-41A3-85CD-8C4E2A8C2F9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4809-D8B4-49CE-A5B8-B86A8095A9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CB1F-2CE0-41A3-85CD-8C4E2A8C2F9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4809-D8B4-49CE-A5B8-B86A8095A92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CB1F-2CE0-41A3-85CD-8C4E2A8C2F9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4809-D8B4-49CE-A5B8-B86A8095A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CB1F-2CE0-41A3-85CD-8C4E2A8C2F9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464809-D8B4-49CE-A5B8-B86A8095A9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CB1F-2CE0-41A3-85CD-8C4E2A8C2F9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4809-D8B4-49CE-A5B8-B86A8095A9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1B8CB1F-2CE0-41A3-85CD-8C4E2A8C2F9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5464809-D8B4-49CE-A5B8-B86A8095A9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Fred Gonzales 	&amp;</a:t>
            </a:r>
          </a:p>
          <a:p>
            <a:r>
              <a:rPr lang="en-US" dirty="0" smtClean="0"/>
              <a:t>Ellen Snyder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LGBTQIA Youth healthcare experience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83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of visits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7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953547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238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Lgbt</a:t>
            </a:r>
            <a:r>
              <a:rPr lang="en-US" dirty="0" smtClean="0"/>
              <a:t> Patient experience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8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6261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Welcoming environment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A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754915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3621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Inclusivity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B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840520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2328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Healthcare needs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C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060453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8181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knowledge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D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527109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5629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provider again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F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5297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satisfaction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486136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6930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>
            <a:normAutofit/>
          </a:bodyPr>
          <a:lstStyle/>
          <a:p>
            <a:r>
              <a:rPr lang="en-US" dirty="0" smtClean="0"/>
              <a:t>Difficult to elicit youth participation in survey especially without incentive </a:t>
            </a:r>
          </a:p>
          <a:p>
            <a:pPr marL="45720" indent="0">
              <a:buNone/>
            </a:pPr>
            <a:r>
              <a:rPr lang="en-US" dirty="0" smtClean="0"/>
              <a:t>-------------------------------------------------------------------------------------------------</a:t>
            </a:r>
            <a:endParaRPr lang="en-US" dirty="0"/>
          </a:p>
          <a:p>
            <a:r>
              <a:rPr lang="en-US" dirty="0" smtClean="0"/>
              <a:t>Larger scale survey of youth</a:t>
            </a:r>
          </a:p>
          <a:p>
            <a:r>
              <a:rPr lang="en-US" dirty="0" smtClean="0"/>
              <a:t>Physician perspective in treating LGBT youth </a:t>
            </a:r>
          </a:p>
          <a:p>
            <a:r>
              <a:rPr lang="en-US" dirty="0" smtClean="0"/>
              <a:t>Follow-up with physicians who had positive assessment from youth to create a list of LGBT friendly providers for IOYS</a:t>
            </a:r>
          </a:p>
          <a:p>
            <a:pPr lvl="1"/>
            <a:r>
              <a:rPr lang="en-US" dirty="0" smtClean="0"/>
              <a:t>IOYS Intake Form to maintain list</a:t>
            </a:r>
          </a:p>
          <a:p>
            <a:r>
              <a:rPr lang="en-US" dirty="0" smtClean="0"/>
              <a:t>Reach out to Deborah </a:t>
            </a:r>
            <a:r>
              <a:rPr lang="en-US" dirty="0" err="1" smtClean="0"/>
              <a:t>Tuffield</a:t>
            </a:r>
            <a:r>
              <a:rPr lang="en-US" dirty="0" smtClean="0"/>
              <a:t>, FNP-C at UCCS </a:t>
            </a:r>
            <a:r>
              <a:rPr lang="en-US" dirty="0" err="1" smtClean="0"/>
              <a:t>Healthcircle</a:t>
            </a:r>
            <a:r>
              <a:rPr lang="en-US" dirty="0" smtClean="0"/>
              <a:t> Primary Care Clinic (listed as an LGBT friendly provider on outcarehealth.org) to see how her practice has been impacted by this listing</a:t>
            </a:r>
          </a:p>
          <a:p>
            <a:r>
              <a:rPr lang="en-US" dirty="0" smtClean="0"/>
              <a:t>Med student, resident, and provider education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 and future direction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90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only nonprofit in El Paso County serving lesbian, gay, bisexual, transgender, intersex, and questioning youth. </a:t>
            </a:r>
          </a:p>
          <a:p>
            <a:r>
              <a:rPr lang="en-US" b="1" dirty="0" smtClean="0"/>
              <a:t>MISSION</a:t>
            </a:r>
            <a:r>
              <a:rPr lang="en-US" dirty="0" smtClean="0"/>
              <a:t>: Empower</a:t>
            </a:r>
            <a:r>
              <a:rPr lang="en-US" dirty="0"/>
              <a:t>, educate and advocate for lesbian, bisexual, transgender, gay, intersex and questioning (LGBTIQ) youth from Southern Colorado, primarily El Paso and Teller counties.  </a:t>
            </a:r>
            <a:endParaRPr lang="en-US" dirty="0" smtClean="0"/>
          </a:p>
          <a:p>
            <a:r>
              <a:rPr lang="en-US" dirty="0" smtClean="0"/>
              <a:t>Inside/Out does this by creating </a:t>
            </a:r>
            <a:r>
              <a:rPr lang="en-US" dirty="0"/>
              <a:t>safe space, support systems and teaching life skills to all youth in our community and work to make our community safer and more accepting of gender and sexual orientation diversity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Inside/out youth services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est</a:t>
            </a:r>
            <a:r>
              <a:rPr lang="en-US" dirty="0" smtClean="0"/>
              <a:t> 1990)</a:t>
            </a:r>
            <a:endParaRPr lang="en-US" dirty="0"/>
          </a:p>
        </p:txBody>
      </p:sp>
      <p:pic>
        <p:nvPicPr>
          <p:cNvPr id="1026" name="Picture 2" descr="https://puu.sh/zEenQ/c68b42de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029200"/>
            <a:ext cx="6442044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310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Survey (2010) All fields</a:t>
            </a:r>
            <a:r>
              <a:rPr lang="en-US" dirty="0" smtClean="0"/>
              <a:t>: 57% agreed to an association between being a LGBTQ adolescent and suicide</a:t>
            </a:r>
          </a:p>
          <a:p>
            <a:r>
              <a:rPr lang="en-US" dirty="0" smtClean="0"/>
              <a:t>Majority didn’t feel they had the skills needed to address issues of sexual orientation with adolescents but that sexual orientation </a:t>
            </a:r>
            <a:r>
              <a:rPr lang="en-US" i="1" dirty="0" smtClean="0"/>
              <a:t>should</a:t>
            </a:r>
            <a:r>
              <a:rPr lang="en-US" dirty="0" smtClean="0"/>
              <a:t> be addressed more often with these pts.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Survey (2015) OBGYNs</a:t>
            </a:r>
            <a:r>
              <a:rPr lang="en-US" dirty="0" smtClean="0"/>
              <a:t>: 80% did not receive training in residency on the care of transgender patients 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Survey (2016) Endocrinologists</a:t>
            </a:r>
            <a:r>
              <a:rPr lang="en-US" dirty="0" smtClean="0"/>
              <a:t>: 63% willing to provide transgender care  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Survey (2017) Internal Med</a:t>
            </a:r>
            <a:r>
              <a:rPr lang="en-US" dirty="0" smtClean="0"/>
              <a:t>: HIV, gonorrhea, and chlamydia risks underestimated for trans women population 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LGBT experiences surveys</a:t>
            </a:r>
            <a:r>
              <a:rPr lang="en-US" dirty="0" smtClean="0"/>
              <a:t>: mixed bag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Knowledge, confidence, willingness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682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Suicidal ideation: 30% of LGBT youth vs. 6% hetero/</a:t>
            </a:r>
            <a:r>
              <a:rPr lang="en-US" dirty="0" err="1" smtClean="0"/>
              <a:t>nontrans</a:t>
            </a:r>
            <a:endParaRPr lang="en-US" dirty="0" smtClean="0"/>
          </a:p>
          <a:p>
            <a:r>
              <a:rPr lang="en-US" dirty="0" smtClean="0"/>
              <a:t>Rates of gonorrhea/chlamydia/HIV twice as high</a:t>
            </a:r>
          </a:p>
          <a:p>
            <a:r>
              <a:rPr lang="en-US" dirty="0" smtClean="0"/>
              <a:t>Increased risk of substance abuse, obesity, cancer RFs</a:t>
            </a:r>
          </a:p>
          <a:p>
            <a:r>
              <a:rPr lang="en-US" dirty="0" smtClean="0"/>
              <a:t>18% had forced sex (rape), 23% victims of sexual violence, 18% struggled with physical violence</a:t>
            </a:r>
          </a:p>
          <a:p>
            <a:r>
              <a:rPr lang="en-US" dirty="0" smtClean="0"/>
              <a:t>90% have reservations about reporting LGBT status to physician</a:t>
            </a:r>
          </a:p>
          <a:p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45720" indent="0">
              <a:buNone/>
            </a:pPr>
            <a:r>
              <a:rPr lang="en-US" sz="1600" dirty="0"/>
              <a:t>https://www.ncbi.nlm.nih.gov/pmc/articles/PMC5478215/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LGBTQIA youth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801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providers! Non-judgmental, knowledgeable, compassionate</a:t>
            </a:r>
            <a:r>
              <a:rPr lang="en-US" dirty="0" smtClean="0"/>
              <a:t>…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goal with </a:t>
            </a:r>
            <a:r>
              <a:rPr lang="en-US" dirty="0" err="1" smtClean="0"/>
              <a:t>ioys</a:t>
            </a:r>
            <a:endParaRPr lang="en-US" dirty="0"/>
          </a:p>
        </p:txBody>
      </p:sp>
      <p:pic>
        <p:nvPicPr>
          <p:cNvPr id="2050" name="Picture 2" descr="Image result for lgbt youth doct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90800"/>
            <a:ext cx="585787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41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LGBT youth to assess experience/satisfaction with healthcare providers in El Paso County </a:t>
            </a:r>
          </a:p>
          <a:p>
            <a:r>
              <a:rPr lang="en-US" dirty="0" err="1" smtClean="0"/>
              <a:t>SurveyMonkey</a:t>
            </a:r>
            <a:r>
              <a:rPr lang="en-US" dirty="0" smtClean="0"/>
              <a:t> online survey</a:t>
            </a:r>
          </a:p>
          <a:p>
            <a:r>
              <a:rPr lang="en-US" dirty="0" smtClean="0"/>
              <a:t>Anonymous</a:t>
            </a:r>
          </a:p>
          <a:p>
            <a:r>
              <a:rPr lang="en-US" dirty="0" smtClean="0"/>
              <a:t>During </a:t>
            </a:r>
            <a:r>
              <a:rPr lang="en-US" dirty="0" err="1" smtClean="0"/>
              <a:t>InsideOut</a:t>
            </a:r>
            <a:r>
              <a:rPr lang="en-US" dirty="0" smtClean="0"/>
              <a:t> Drop-in hours  </a:t>
            </a:r>
          </a:p>
          <a:p>
            <a:pPr lvl="1"/>
            <a:r>
              <a:rPr lang="en-US" dirty="0" smtClean="0"/>
              <a:t>Mon, Wed, Fri during December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2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All </a:t>
            </a:r>
            <a:r>
              <a:rPr lang="en-US" sz="1800" dirty="0"/>
              <a:t>lived in Colorado Springs</a:t>
            </a:r>
            <a:endParaRPr lang="en-US" sz="1800" dirty="0" smtClean="0"/>
          </a:p>
          <a:p>
            <a:r>
              <a:rPr lang="en-US" sz="1800" dirty="0" smtClean="0"/>
              <a:t>Age 14-21 (mean 16.6)</a:t>
            </a:r>
          </a:p>
          <a:p>
            <a:r>
              <a:rPr lang="en-US" sz="1800" b="1" u="sng" dirty="0" smtClean="0"/>
              <a:t>Sexual orientation </a:t>
            </a:r>
            <a:r>
              <a:rPr lang="en-US" sz="1800" dirty="0" smtClean="0"/>
              <a:t>(n=12): straight (1), bisexual (4), lesbian (3), pansexual (3), demi-sexual (2)</a:t>
            </a:r>
          </a:p>
          <a:p>
            <a:r>
              <a:rPr lang="en-US" sz="1800" b="1" u="sng" dirty="0" smtClean="0"/>
              <a:t>Gender identity</a:t>
            </a:r>
            <a:r>
              <a:rPr lang="en-US" sz="1800" dirty="0" smtClean="0"/>
              <a:t> (n=11): </a:t>
            </a:r>
            <a:r>
              <a:rPr lang="en-US" sz="1800" dirty="0" err="1" smtClean="0"/>
              <a:t>cis</a:t>
            </a:r>
            <a:r>
              <a:rPr lang="en-US" sz="1800" dirty="0" smtClean="0"/>
              <a:t>-male (2), </a:t>
            </a:r>
            <a:r>
              <a:rPr lang="en-US" sz="1800" dirty="0" err="1" smtClean="0"/>
              <a:t>cis</a:t>
            </a:r>
            <a:r>
              <a:rPr lang="en-US" sz="1800" dirty="0" smtClean="0"/>
              <a:t>-female (2), trans-male (2), trans-female (1), gender-fluid (4)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 Demographics</a:t>
            </a:r>
            <a:br>
              <a:rPr lang="en-US" dirty="0" smtClean="0"/>
            </a:br>
            <a:r>
              <a:rPr lang="en-US" dirty="0" smtClean="0"/>
              <a:t>n = 12</a:t>
            </a:r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F466C5AE-33C3-0047-8A61-D18EB7B6F9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131614"/>
              </p:ext>
            </p:extLst>
          </p:nvPr>
        </p:nvGraphicFramePr>
        <p:xfrm>
          <a:off x="381000" y="3733800"/>
          <a:ext cx="38862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D33DE2C-A1B1-384C-9018-6C650098F3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1723694"/>
              </p:ext>
            </p:extLst>
          </p:nvPr>
        </p:nvGraphicFramePr>
        <p:xfrm>
          <a:off x="4572000" y="3657600"/>
          <a:ext cx="4114800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0421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 youth identified healthcare provider by name</a:t>
            </a:r>
          </a:p>
          <a:p>
            <a:r>
              <a:rPr lang="en-US" dirty="0" smtClean="0"/>
              <a:t>11 able to name office in which provider was seen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2391F67-08DF-A840-81D6-EAAD3CFDCF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1517967"/>
              </p:ext>
            </p:extLst>
          </p:nvPr>
        </p:nvGraphicFramePr>
        <p:xfrm>
          <a:off x="2057400" y="2590800"/>
          <a:ext cx="4927600" cy="384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441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awareness of LGBT status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6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675491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6644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245</TotalTime>
  <Words>828</Words>
  <Application>Microsoft Office PowerPoint</Application>
  <PresentationFormat>On-screen Show (4:3)</PresentationFormat>
  <Paragraphs>114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Grid</vt:lpstr>
      <vt:lpstr>LGBTQIA Youth healthcare experience </vt:lpstr>
      <vt:lpstr>Inside/out youth services (est 1990)</vt:lpstr>
      <vt:lpstr>Knowledge, confidence, willingness</vt:lpstr>
      <vt:lpstr>LGBTQIA youth</vt:lpstr>
      <vt:lpstr>Shared goal with ioys</vt:lpstr>
      <vt:lpstr>Intervention</vt:lpstr>
      <vt:lpstr>Participant Demographics n = 12</vt:lpstr>
      <vt:lpstr>results</vt:lpstr>
      <vt:lpstr>Provider awareness of LGBT status</vt:lpstr>
      <vt:lpstr>Frequency of visits</vt:lpstr>
      <vt:lpstr>Lgbt Patient experience</vt:lpstr>
      <vt:lpstr>Welcoming environment</vt:lpstr>
      <vt:lpstr>Inclusivity</vt:lpstr>
      <vt:lpstr>Healthcare needs</vt:lpstr>
      <vt:lpstr>Provider knowledge</vt:lpstr>
      <vt:lpstr>See provider again</vt:lpstr>
      <vt:lpstr>Overall satisfaction</vt:lpstr>
      <vt:lpstr>Reflections and future direction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missmandy989@hotmail.com</dc:creator>
  <cp:lastModifiedBy>missmandy989@hotmail.com</cp:lastModifiedBy>
  <cp:revision>18</cp:revision>
  <dcterms:created xsi:type="dcterms:W3CDTF">2018-03-09T23:05:46Z</dcterms:created>
  <dcterms:modified xsi:type="dcterms:W3CDTF">2018-03-12T20:54:15Z</dcterms:modified>
</cp:coreProperties>
</file>