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18"/>
  </p:notesMasterIdLst>
  <p:sldIdLst>
    <p:sldId id="256" r:id="rId2"/>
    <p:sldId id="271" r:id="rId3"/>
    <p:sldId id="269" r:id="rId4"/>
    <p:sldId id="270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6" r:id="rId14"/>
    <p:sldId id="267" r:id="rId15"/>
    <p:sldId id="265" r:id="rId16"/>
    <p:sldId id="26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/>
    <p:restoredTop sz="87124"/>
  </p:normalViewPr>
  <p:slideViewPr>
    <p:cSldViewPr snapToGrid="0" snapToObjects="1">
      <p:cViewPr varScale="1">
        <p:scale>
          <a:sx n="84" d="100"/>
          <a:sy n="84" d="100"/>
        </p:scale>
        <p:origin x="184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Work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oleObject" Target="Work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oleObject" Target="Work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1"/>
        <c:ser>
          <c:idx val="0"/>
          <c:order val="0"/>
          <c:invertIfNegative val="0"/>
          <c:cat>
            <c:strRef>
              <c:f>Sheet1!$A$1:$A$8</c:f>
              <c:strCache>
                <c:ptCount val="8"/>
                <c:pt idx="0">
                  <c:v>Underinsured/uninsured</c:v>
                </c:pt>
                <c:pt idx="1">
                  <c:v>Cost of Care </c:v>
                </c:pt>
                <c:pt idx="2">
                  <c:v>Lack of Transportation</c:v>
                </c:pt>
                <c:pt idx="3">
                  <c:v>Other expenses were a higher priority</c:v>
                </c:pt>
                <c:pt idx="4">
                  <c:v>Home insecurity</c:v>
                </c:pt>
                <c:pt idx="5">
                  <c:v>Access to Specialists</c:v>
                </c:pt>
                <c:pt idx="6">
                  <c:v>Need for Childcare</c:v>
                </c:pt>
                <c:pt idx="7">
                  <c:v>Food Insecurity</c:v>
                </c:pt>
              </c:strCache>
            </c:strRef>
          </c:cat>
          <c:val>
            <c:numRef>
              <c:f>Sheet1!$B$1:$B$8</c:f>
              <c:numCache>
                <c:formatCode>0.00%</c:formatCode>
                <c:ptCount val="8"/>
                <c:pt idx="0">
                  <c:v>0.643</c:v>
                </c:pt>
                <c:pt idx="1">
                  <c:v>0.643</c:v>
                </c:pt>
                <c:pt idx="2">
                  <c:v>0.643</c:v>
                </c:pt>
                <c:pt idx="3">
                  <c:v>0.5</c:v>
                </c:pt>
                <c:pt idx="4">
                  <c:v>0.357</c:v>
                </c:pt>
                <c:pt idx="5">
                  <c:v>0.357</c:v>
                </c:pt>
                <c:pt idx="6">
                  <c:v>0.286</c:v>
                </c:pt>
                <c:pt idx="7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62994032"/>
        <c:axId val="-2102722416"/>
      </c:barChart>
      <c:catAx>
        <c:axId val="-20629940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2102722416"/>
        <c:crosses val="autoZero"/>
        <c:auto val="1"/>
        <c:lblAlgn val="ctr"/>
        <c:lblOffset val="100"/>
        <c:noMultiLvlLbl val="0"/>
      </c:catAx>
      <c:valAx>
        <c:axId val="-2102722416"/>
        <c:scaling>
          <c:orientation val="minMax"/>
          <c:max val="1.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-2062994032"/>
        <c:crosses val="autoZero"/>
        <c:crossBetween val="between"/>
        <c:minorUnit val="0.02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1"/>
        <c:ser>
          <c:idx val="0"/>
          <c:order val="0"/>
          <c:invertIfNegative val="0"/>
          <c:cat>
            <c:strRef>
              <c:f>Sheet1!$A$1:$A$8</c:f>
              <c:strCache>
                <c:ptCount val="8"/>
                <c:pt idx="0">
                  <c:v>Underinsured/uninsured</c:v>
                </c:pt>
                <c:pt idx="1">
                  <c:v>Cost of Care </c:v>
                </c:pt>
                <c:pt idx="2">
                  <c:v>Lack of Transportation</c:v>
                </c:pt>
                <c:pt idx="3">
                  <c:v>Other expenses were a higher priority</c:v>
                </c:pt>
                <c:pt idx="4">
                  <c:v>Home insecurity</c:v>
                </c:pt>
                <c:pt idx="5">
                  <c:v>Access to Specialists</c:v>
                </c:pt>
                <c:pt idx="6">
                  <c:v>Need for Childcare</c:v>
                </c:pt>
                <c:pt idx="7">
                  <c:v>Food Insecurity</c:v>
                </c:pt>
              </c:strCache>
            </c:strRef>
          </c:cat>
          <c:val>
            <c:numRef>
              <c:f>Sheet1!$B$1:$B$8</c:f>
              <c:numCache>
                <c:formatCode>0.00%</c:formatCode>
                <c:ptCount val="8"/>
                <c:pt idx="0">
                  <c:v>0.643</c:v>
                </c:pt>
                <c:pt idx="1">
                  <c:v>0.643</c:v>
                </c:pt>
                <c:pt idx="2">
                  <c:v>0.643</c:v>
                </c:pt>
                <c:pt idx="3">
                  <c:v>0.5</c:v>
                </c:pt>
                <c:pt idx="4">
                  <c:v>0.357</c:v>
                </c:pt>
                <c:pt idx="5">
                  <c:v>0.357</c:v>
                </c:pt>
                <c:pt idx="6">
                  <c:v>0.286</c:v>
                </c:pt>
                <c:pt idx="7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02765616"/>
        <c:axId val="-2102773488"/>
      </c:barChart>
      <c:catAx>
        <c:axId val="-21027656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2102773488"/>
        <c:crosses val="autoZero"/>
        <c:auto val="1"/>
        <c:lblAlgn val="ctr"/>
        <c:lblOffset val="100"/>
        <c:noMultiLvlLbl val="0"/>
      </c:catAx>
      <c:valAx>
        <c:axId val="-2102773488"/>
        <c:scaling>
          <c:orientation val="minMax"/>
          <c:max val="1.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-2102765616"/>
        <c:crosses val="autoZero"/>
        <c:crossBetween val="between"/>
        <c:minorUnit val="0.02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1"/>
        <c:ser>
          <c:idx val="0"/>
          <c:order val="0"/>
          <c:invertIfNegative val="0"/>
          <c:cat>
            <c:strRef>
              <c:f>Sheet1!$A$1:$A$8</c:f>
              <c:strCache>
                <c:ptCount val="8"/>
                <c:pt idx="0">
                  <c:v>Underinsured/uninsured</c:v>
                </c:pt>
                <c:pt idx="1">
                  <c:v>Cost of Care </c:v>
                </c:pt>
                <c:pt idx="2">
                  <c:v>Lack of Transportation</c:v>
                </c:pt>
                <c:pt idx="3">
                  <c:v>Other expenses were a higher priority</c:v>
                </c:pt>
                <c:pt idx="4">
                  <c:v>Home insecurity</c:v>
                </c:pt>
                <c:pt idx="5">
                  <c:v>Access to Specialists</c:v>
                </c:pt>
                <c:pt idx="6">
                  <c:v>Need for Childcare</c:v>
                </c:pt>
                <c:pt idx="7">
                  <c:v>Food Insecurity</c:v>
                </c:pt>
              </c:strCache>
            </c:strRef>
          </c:cat>
          <c:val>
            <c:numRef>
              <c:f>Sheet1!$B$1:$B$8</c:f>
              <c:numCache>
                <c:formatCode>0.00%</c:formatCode>
                <c:ptCount val="8"/>
                <c:pt idx="0">
                  <c:v>0.643</c:v>
                </c:pt>
                <c:pt idx="1">
                  <c:v>0.643</c:v>
                </c:pt>
                <c:pt idx="2">
                  <c:v>0.643</c:v>
                </c:pt>
                <c:pt idx="3">
                  <c:v>0.5</c:v>
                </c:pt>
                <c:pt idx="4">
                  <c:v>0.357</c:v>
                </c:pt>
                <c:pt idx="5">
                  <c:v>0.357</c:v>
                </c:pt>
                <c:pt idx="6">
                  <c:v>0.286</c:v>
                </c:pt>
                <c:pt idx="7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02804288"/>
        <c:axId val="-2102809472"/>
      </c:barChart>
      <c:catAx>
        <c:axId val="-21028042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2102809472"/>
        <c:crosses val="autoZero"/>
        <c:auto val="1"/>
        <c:lblAlgn val="ctr"/>
        <c:lblOffset val="100"/>
        <c:noMultiLvlLbl val="0"/>
      </c:catAx>
      <c:valAx>
        <c:axId val="-2102809472"/>
        <c:scaling>
          <c:orientation val="minMax"/>
          <c:max val="1.0"/>
        </c:scaling>
        <c:delete val="0"/>
        <c:axPos val="l"/>
        <c:majorGridlines>
          <c:spPr>
            <a:ln>
              <a:solidFill>
                <a:sysClr val="windowText" lastClr="000000"/>
              </a:solidFill>
            </a:ln>
          </c:spPr>
        </c:majorGridlines>
        <c:numFmt formatCode="0%" sourceLinked="0"/>
        <c:majorTickMark val="out"/>
        <c:minorTickMark val="none"/>
        <c:tickLblPos val="nextTo"/>
        <c:crossAx val="-2102804288"/>
        <c:crosses val="autoZero"/>
        <c:crossBetween val="between"/>
        <c:minorUnit val="0.02"/>
      </c:valAx>
      <c:spPr>
        <a:ln>
          <a:solidFill>
            <a:sysClr val="windowText" lastClr="000000"/>
          </a:solidFill>
        </a:ln>
      </c:spPr>
    </c:plotArea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1C7E0-1E33-FB49-83EA-7BD37D3C53A6}" type="datetimeFigureOut">
              <a:rPr lang="en-US" smtClean="0"/>
              <a:t>3/15/18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0AB7B-8FE4-974F-8E2D-873725B1B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536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Looked at ACC – Accountable Care Collaborative, working on the Health First Colorado (Colorado’s version of Medicaid).</a:t>
            </a:r>
            <a:r>
              <a:rPr lang="en-US" baseline="0" dirty="0" smtClean="0"/>
              <a:t> They wrote a draft, asked for comments, then released a final version for bidders to bid on; awarded Nov 2017.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0AB7B-8FE4-974F-8E2D-873725B1B93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3253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Looked at ACC – Accountable Care Collaborative, working on the Health First Colorado (Colorado’s version of Medicaid).</a:t>
            </a:r>
            <a:r>
              <a:rPr lang="en-US" baseline="0" dirty="0" smtClean="0"/>
              <a:t> They wrote a draft, asked for comments, then released a final version for bidders to bid on; awarded Nov 2017.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0AB7B-8FE4-974F-8E2D-873725B1B93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3253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Further elaboration</a:t>
            </a:r>
            <a:r>
              <a:rPr lang="en-US" baseline="0" dirty="0" smtClean="0"/>
              <a:t> on several topics, more specification of geographic divisions – all related to comments; no mention of financial/reimbursement in these sections, which was asked for several times.</a:t>
            </a:r>
          </a:p>
          <a:p>
            <a:endParaRPr lang="en-US" baseline="0" dirty="0" smtClean="0"/>
          </a:p>
          <a:p>
            <a:pPr lvl="0"/>
            <a:r>
              <a:rPr lang="en-US" baseline="0" dirty="0" smtClean="0"/>
              <a:t>Most interesting to me was the repeated comments - 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ften comments were repeated, almost verbatim, on multiple entries – often from different providers associated with the same organization.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future area of study could analyze if number of entries reflecting the same opinion has any impact on influence on final changes.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0AB7B-8FE4-974F-8E2D-873725B1B93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9058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0AB7B-8FE4-974F-8E2D-873725B1B93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439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0AB7B-8FE4-974F-8E2D-873725B1B93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6742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Arial" charset="0"/>
              <a:buChar char="•"/>
            </a:pPr>
            <a:r>
              <a:rPr lang="en-US" dirty="0" smtClean="0"/>
              <a:t>Overall</a:t>
            </a:r>
            <a:r>
              <a:rPr lang="en-US" baseline="0" dirty="0" smtClean="0"/>
              <a:t> – YES. </a:t>
            </a:r>
            <a:r>
              <a:rPr lang="en-US" altLang="en-US" sz="3200" dirty="0" smtClean="0">
                <a:solidFill>
                  <a:srgbClr val="000514"/>
                </a:solidFill>
              </a:rPr>
              <a:t>The students in the Colorado Springs Branch frequently encounter patients that are experiencing barriers to care.</a:t>
            </a:r>
          </a:p>
          <a:p>
            <a:pPr lvl="1">
              <a:buFont typeface="Arial" charset="0"/>
              <a:buChar char="•"/>
            </a:pPr>
            <a:r>
              <a:rPr lang="en-US" altLang="en-US" sz="3200" dirty="0" smtClean="0">
                <a:solidFill>
                  <a:srgbClr val="000514"/>
                </a:solidFill>
              </a:rPr>
              <a:t>The majority of students wants a database of community resources so that they can better serve the patients that they are treating</a:t>
            </a:r>
          </a:p>
          <a:p>
            <a:pPr lvl="1">
              <a:buFont typeface="Arial" charset="0"/>
              <a:buChar char="•"/>
            </a:pPr>
            <a:r>
              <a:rPr lang="en-US" altLang="en-US" sz="3200" dirty="0" smtClean="0">
                <a:solidFill>
                  <a:srgbClr val="000514"/>
                </a:solidFill>
              </a:rPr>
              <a:t>This </a:t>
            </a:r>
            <a:r>
              <a:rPr lang="en-US" altLang="en-US" sz="3200" dirty="0" err="1" smtClean="0">
                <a:solidFill>
                  <a:srgbClr val="000514"/>
                </a:solidFill>
              </a:rPr>
              <a:t>ata</a:t>
            </a:r>
            <a:r>
              <a:rPr lang="en-US" altLang="en-US" sz="3200" dirty="0" smtClean="0">
                <a:solidFill>
                  <a:srgbClr val="000514"/>
                </a:solidFill>
              </a:rPr>
              <a:t> suggests that medical students can take on a new role as patient advocates by connecting patients to community resources. </a:t>
            </a:r>
          </a:p>
          <a:p>
            <a:pPr lvl="1">
              <a:buFont typeface="Arial" charset="0"/>
              <a:buChar char="•"/>
            </a:pPr>
            <a:r>
              <a:rPr lang="en-US" altLang="en-US" sz="3200" dirty="0" smtClean="0">
                <a:solidFill>
                  <a:srgbClr val="000514"/>
                </a:solidFill>
              </a:rPr>
              <a:t>The following are two recommendations for future Peak Projects.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0AB7B-8FE4-974F-8E2D-873725B1B93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7799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Arial" charset="0"/>
              <a:buChar char="•"/>
            </a:pPr>
            <a:r>
              <a:rPr lang="en-US" altLang="en-US" sz="3200" dirty="0" smtClean="0">
                <a:solidFill>
                  <a:srgbClr val="000514"/>
                </a:solidFill>
              </a:rPr>
              <a:t>Community members have been working on proposals to pass a Needle </a:t>
            </a:r>
            <a:r>
              <a:rPr lang="en-US" altLang="en-US" sz="3200" dirty="0" err="1" smtClean="0">
                <a:solidFill>
                  <a:srgbClr val="000514"/>
                </a:solidFill>
              </a:rPr>
              <a:t>exhange</a:t>
            </a:r>
            <a:r>
              <a:rPr lang="en-US" altLang="en-US" sz="3200" dirty="0" smtClean="0">
                <a:solidFill>
                  <a:srgbClr val="000514"/>
                </a:solidFill>
              </a:rPr>
              <a:t> program in El Paso County.</a:t>
            </a:r>
          </a:p>
          <a:p>
            <a:pPr lvl="1">
              <a:buFont typeface="Arial" charset="0"/>
              <a:buChar char="•"/>
            </a:pPr>
            <a:r>
              <a:rPr lang="en-US" altLang="en-US" sz="3200" dirty="0" smtClean="0">
                <a:solidFill>
                  <a:srgbClr val="000514"/>
                </a:solidFill>
              </a:rPr>
              <a:t>One of the primary reasons past proposals have failed is that key community stakeholders have not been included, transparency of policies, and identifying an appropriate site/staffing</a:t>
            </a:r>
          </a:p>
          <a:p>
            <a:pPr lvl="1">
              <a:buFont typeface="Arial" charset="0"/>
              <a:buChar char="•"/>
            </a:pPr>
            <a:r>
              <a:rPr lang="en-US" altLang="en-US" sz="3200" dirty="0" smtClean="0">
                <a:solidFill>
                  <a:srgbClr val="000514"/>
                </a:solidFill>
              </a:rPr>
              <a:t>We recommend that medical students continue to take on a role of advocacy in this community by participating in the needle exchange proposal and implementation.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0AB7B-8FE4-974F-8E2D-873725B1B93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397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7200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3/15/18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28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3/15/18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537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3/15/18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110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3/15/18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71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smtClean="0"/>
              <a:t>3/15/18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097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3/15/18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80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3/15/18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743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3/15/18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528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3/15/18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46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3/15/18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40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3/15/18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79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4" Type="http://schemas.microsoft.com/office/2007/relationships/hdphoto" Target="../media/hdphoto1.wdp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3/15/18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31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5" Type="http://schemas.openxmlformats.org/officeDocument/2006/relationships/chart" Target="../charts/chart3.xm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/>
              <a:t>Advocating for change in Colorado Springs: do medical students have a role?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sz="2400" dirty="0">
                <a:solidFill>
                  <a:schemeClr val="accent1">
                    <a:lumMod val="50000"/>
                  </a:schemeClr>
                </a:solidFill>
                <a:ea typeface="MS PGothic" charset="-128"/>
              </a:rPr>
              <a:t>Reade Tillman</a:t>
            </a:r>
            <a:r>
              <a:rPr lang="en-US" altLang="en-US" sz="2400" baseline="30000" dirty="0">
                <a:solidFill>
                  <a:schemeClr val="accent1">
                    <a:lumMod val="50000"/>
                  </a:schemeClr>
                </a:solidFill>
                <a:ea typeface="MS PGothic" charset="-128"/>
              </a:rPr>
              <a:t>1</a:t>
            </a:r>
            <a:r>
              <a:rPr lang="en-US" altLang="en-US" sz="2400" dirty="0">
                <a:solidFill>
                  <a:schemeClr val="accent1">
                    <a:lumMod val="50000"/>
                  </a:schemeClr>
                </a:solidFill>
                <a:ea typeface="MS PGothic" charset="-128"/>
              </a:rPr>
              <a:t>, Halley Flammer</a:t>
            </a:r>
            <a:r>
              <a:rPr lang="en-US" altLang="en-US" sz="2400" baseline="30000" dirty="0">
                <a:solidFill>
                  <a:schemeClr val="accent1">
                    <a:lumMod val="50000"/>
                  </a:schemeClr>
                </a:solidFill>
                <a:ea typeface="MS PGothic" charset="-128"/>
              </a:rPr>
              <a:t>1</a:t>
            </a:r>
            <a:r>
              <a:rPr lang="en-US" altLang="en-US" sz="2400" dirty="0">
                <a:solidFill>
                  <a:schemeClr val="accent1">
                    <a:lumMod val="50000"/>
                  </a:schemeClr>
                </a:solidFill>
                <a:ea typeface="MS PGothic" charset="-128"/>
              </a:rPr>
              <a:t>, </a:t>
            </a:r>
            <a:r>
              <a:rPr lang="en-US" altLang="en-US" sz="2400" dirty="0" smtClean="0">
                <a:solidFill>
                  <a:schemeClr val="accent1">
                    <a:lumMod val="50000"/>
                  </a:schemeClr>
                </a:solidFill>
                <a:ea typeface="MS PGothic" charset="-128"/>
              </a:rPr>
              <a:t>Kelley Vivian</a:t>
            </a:r>
            <a:r>
              <a:rPr lang="en-US" altLang="en-US" sz="2400" baseline="30000" dirty="0" smtClean="0">
                <a:solidFill>
                  <a:schemeClr val="accent1">
                    <a:lumMod val="50000"/>
                  </a:schemeClr>
                </a:solidFill>
                <a:ea typeface="MS PGothic" charset="-128"/>
              </a:rPr>
              <a:t>2</a:t>
            </a:r>
          </a:p>
          <a:p>
            <a:r>
              <a:rPr lang="en-US" altLang="en-US" sz="1800" baseline="30000" dirty="0">
                <a:solidFill>
                  <a:schemeClr val="accent1">
                    <a:lumMod val="50000"/>
                  </a:schemeClr>
                </a:solidFill>
                <a:ea typeface="MS PGothic" charset="-128"/>
              </a:rPr>
              <a:t/>
            </a:r>
            <a:br>
              <a:rPr lang="en-US" altLang="en-US" sz="1800" baseline="30000" dirty="0">
                <a:solidFill>
                  <a:schemeClr val="accent1">
                    <a:lumMod val="50000"/>
                  </a:schemeClr>
                </a:solidFill>
                <a:ea typeface="MS PGothic" charset="-128"/>
              </a:rPr>
            </a:br>
            <a:r>
              <a:rPr lang="en-US" altLang="en-US" sz="1800" baseline="30000" dirty="0">
                <a:solidFill>
                  <a:schemeClr val="accent1">
                    <a:lumMod val="50000"/>
                  </a:schemeClr>
                </a:solidFill>
                <a:ea typeface="MS PGothic" charset="-128"/>
              </a:rPr>
              <a:t>1</a:t>
            </a:r>
            <a:r>
              <a:rPr lang="en-US" altLang="en-US" sz="1800" dirty="0">
                <a:solidFill>
                  <a:schemeClr val="accent1">
                    <a:lumMod val="50000"/>
                  </a:schemeClr>
                </a:solidFill>
                <a:ea typeface="MS PGothic" charset="-128"/>
              </a:rPr>
              <a:t>University of Colorado School of Medicine, Colorado Springs Branch</a:t>
            </a:r>
            <a:br>
              <a:rPr lang="en-US" altLang="en-US" sz="1800" dirty="0">
                <a:solidFill>
                  <a:schemeClr val="accent1">
                    <a:lumMod val="50000"/>
                  </a:schemeClr>
                </a:solidFill>
                <a:ea typeface="MS PGothic" charset="-128"/>
              </a:rPr>
            </a:br>
            <a:r>
              <a:rPr lang="en-US" altLang="en-US" sz="1800" baseline="30000" dirty="0">
                <a:solidFill>
                  <a:schemeClr val="accent1">
                    <a:lumMod val="50000"/>
                  </a:schemeClr>
                </a:solidFill>
                <a:ea typeface="MS PGothic" charset="-128"/>
              </a:rPr>
              <a:t>2</a:t>
            </a:r>
            <a:r>
              <a:rPr lang="en-US" altLang="en-US" sz="1800" dirty="0">
                <a:solidFill>
                  <a:schemeClr val="accent1">
                    <a:lumMod val="50000"/>
                  </a:schemeClr>
                </a:solidFill>
                <a:ea typeface="MS PGothic" charset="-128"/>
              </a:rPr>
              <a:t>El Paso County Public Health</a:t>
            </a:r>
            <a:endParaRPr lang="en-US" sz="15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4011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1">
              <a:buFont typeface="Arial" charset="0"/>
              <a:buChar char="•"/>
            </a:pPr>
            <a:r>
              <a:rPr lang="en-US" altLang="en-US" sz="2000" dirty="0" smtClean="0">
                <a:solidFill>
                  <a:srgbClr val="000514"/>
                </a:solidFill>
              </a:rPr>
              <a:t>14/19 respondents (73.7%)</a:t>
            </a:r>
          </a:p>
          <a:p>
            <a:pPr marL="274320" lvl="1" indent="0">
              <a:buNone/>
            </a:pPr>
            <a:endParaRPr lang="en-US" altLang="en-US" sz="2000" dirty="0">
              <a:solidFill>
                <a:srgbClr val="000514"/>
              </a:solidFill>
            </a:endParaRPr>
          </a:p>
          <a:p>
            <a:pPr lvl="1">
              <a:buFont typeface="Arial" charset="0"/>
              <a:buChar char="•"/>
            </a:pPr>
            <a:r>
              <a:rPr lang="en-US" altLang="en-US" sz="2000" dirty="0">
                <a:solidFill>
                  <a:srgbClr val="000514"/>
                </a:solidFill>
              </a:rPr>
              <a:t> 100% </a:t>
            </a:r>
            <a:r>
              <a:rPr lang="en-US" altLang="en-US" sz="2000" dirty="0" smtClean="0">
                <a:solidFill>
                  <a:srgbClr val="000514"/>
                </a:solidFill>
              </a:rPr>
              <a:t>had </a:t>
            </a:r>
            <a:r>
              <a:rPr lang="en-US" altLang="en-US" sz="2000" dirty="0">
                <a:solidFill>
                  <a:srgbClr val="000514"/>
                </a:solidFill>
              </a:rPr>
              <a:t>seen a patient in their clinic that experienced a gap in care due to lack of </a:t>
            </a:r>
            <a:r>
              <a:rPr lang="en-US" altLang="en-US" sz="2000" dirty="0" smtClean="0">
                <a:solidFill>
                  <a:srgbClr val="000514"/>
                </a:solidFill>
              </a:rPr>
              <a:t>resources</a:t>
            </a:r>
            <a:endParaRPr lang="en-US" altLang="en-US" sz="2000" dirty="0">
              <a:solidFill>
                <a:srgbClr val="000514"/>
              </a:solidFill>
            </a:endParaRPr>
          </a:p>
          <a:p>
            <a:pPr lvl="2">
              <a:buFont typeface="Arial" charset="0"/>
              <a:buChar char="•"/>
            </a:pPr>
            <a:r>
              <a:rPr lang="en-US" altLang="en-US" sz="2000" dirty="0" smtClean="0">
                <a:solidFill>
                  <a:srgbClr val="000514"/>
                </a:solidFill>
              </a:rPr>
              <a:t>Underinsured/uninsured</a:t>
            </a:r>
          </a:p>
          <a:p>
            <a:pPr lvl="2">
              <a:buFont typeface="Arial" charset="0"/>
              <a:buChar char="•"/>
            </a:pPr>
            <a:r>
              <a:rPr lang="en-US" altLang="en-US" sz="2000" dirty="0" smtClean="0">
                <a:solidFill>
                  <a:srgbClr val="000514"/>
                </a:solidFill>
              </a:rPr>
              <a:t>Cost </a:t>
            </a:r>
            <a:r>
              <a:rPr lang="en-US" altLang="en-US" sz="2000" dirty="0">
                <a:solidFill>
                  <a:srgbClr val="000514"/>
                </a:solidFill>
              </a:rPr>
              <a:t>of </a:t>
            </a:r>
            <a:r>
              <a:rPr lang="en-US" altLang="en-US" sz="2000" dirty="0" smtClean="0">
                <a:solidFill>
                  <a:srgbClr val="000514"/>
                </a:solidFill>
              </a:rPr>
              <a:t>care</a:t>
            </a:r>
          </a:p>
          <a:p>
            <a:pPr lvl="2">
              <a:buFont typeface="Arial" charset="0"/>
              <a:buChar char="•"/>
            </a:pPr>
            <a:r>
              <a:rPr lang="en-US" altLang="en-US" sz="2000" dirty="0" smtClean="0">
                <a:solidFill>
                  <a:srgbClr val="000514"/>
                </a:solidFill>
              </a:rPr>
              <a:t>Lack </a:t>
            </a:r>
            <a:r>
              <a:rPr lang="en-US" altLang="en-US" sz="2000" dirty="0">
                <a:solidFill>
                  <a:srgbClr val="000514"/>
                </a:solidFill>
              </a:rPr>
              <a:t>of Transportation</a:t>
            </a:r>
            <a:r>
              <a:rPr lang="en-US" altLang="en-US" sz="2000" dirty="0" smtClean="0">
                <a:solidFill>
                  <a:srgbClr val="000514"/>
                </a:solidFill>
              </a:rPr>
              <a:t>.</a:t>
            </a:r>
          </a:p>
          <a:p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13868400" y="13182600"/>
          <a:ext cx="11201400" cy="845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14020800" y="13335000"/>
          <a:ext cx="11201400" cy="845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7559510"/>
              </p:ext>
            </p:extLst>
          </p:nvPr>
        </p:nvGraphicFramePr>
        <p:xfrm>
          <a:off x="6364288" y="2193925"/>
          <a:ext cx="4754562" cy="3978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07893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charset="0"/>
              <a:buChar char="•"/>
            </a:pPr>
            <a:r>
              <a:rPr lang="en-US" altLang="en-US" sz="2000" dirty="0">
                <a:solidFill>
                  <a:srgbClr val="000514"/>
                </a:solidFill>
              </a:rPr>
              <a:t> 75% </a:t>
            </a:r>
            <a:r>
              <a:rPr lang="en-US" altLang="en-US" sz="2000" dirty="0" smtClean="0">
                <a:solidFill>
                  <a:srgbClr val="000514"/>
                </a:solidFill>
              </a:rPr>
              <a:t>believe </a:t>
            </a:r>
            <a:r>
              <a:rPr lang="en-US" altLang="en-US" sz="2000" dirty="0">
                <a:solidFill>
                  <a:srgbClr val="000514"/>
                </a:solidFill>
              </a:rPr>
              <a:t>it is part of the </a:t>
            </a:r>
            <a:r>
              <a:rPr lang="en-US" altLang="en-US" sz="2000" dirty="0" smtClean="0">
                <a:solidFill>
                  <a:srgbClr val="000514"/>
                </a:solidFill>
              </a:rPr>
              <a:t>PCP’s role </a:t>
            </a:r>
            <a:r>
              <a:rPr lang="en-US" altLang="en-US" sz="2000" dirty="0">
                <a:solidFill>
                  <a:srgbClr val="000514"/>
                </a:solidFill>
              </a:rPr>
              <a:t>to help patients access the social services that they need.  </a:t>
            </a:r>
          </a:p>
          <a:p>
            <a:pPr lvl="2">
              <a:buFont typeface="Arial" charset="0"/>
              <a:buChar char="•"/>
            </a:pPr>
            <a:r>
              <a:rPr lang="en-US" altLang="en-US" sz="2000" dirty="0">
                <a:solidFill>
                  <a:srgbClr val="000514"/>
                </a:solidFill>
              </a:rPr>
              <a:t> </a:t>
            </a:r>
            <a:r>
              <a:rPr lang="en-US" altLang="en-US" sz="2000" dirty="0" smtClean="0">
                <a:solidFill>
                  <a:srgbClr val="000514"/>
                </a:solidFill>
              </a:rPr>
              <a:t>Of </a:t>
            </a:r>
            <a:r>
              <a:rPr lang="en-US" altLang="en-US" sz="2000" dirty="0">
                <a:solidFill>
                  <a:srgbClr val="000514"/>
                </a:solidFill>
              </a:rPr>
              <a:t>the 25% that </a:t>
            </a:r>
            <a:r>
              <a:rPr lang="en-US" altLang="en-US" sz="2000" dirty="0" smtClean="0">
                <a:solidFill>
                  <a:srgbClr val="000514"/>
                </a:solidFill>
              </a:rPr>
              <a:t>disagreed, 80</a:t>
            </a:r>
            <a:r>
              <a:rPr lang="en-US" altLang="en-US" sz="2000" dirty="0">
                <a:solidFill>
                  <a:srgbClr val="000514"/>
                </a:solidFill>
              </a:rPr>
              <a:t>% believed that bridging the gap in resources should be facilitated by Social Work</a:t>
            </a:r>
            <a:r>
              <a:rPr lang="en-US" altLang="en-US" sz="2000" dirty="0" smtClean="0">
                <a:solidFill>
                  <a:srgbClr val="000514"/>
                </a:solidFill>
              </a:rPr>
              <a:t>.</a:t>
            </a:r>
          </a:p>
          <a:p>
            <a:pPr lvl="1">
              <a:buFont typeface="Arial" charset="0"/>
              <a:buChar char="•"/>
            </a:pPr>
            <a:endParaRPr lang="en-US" altLang="en-US" sz="3200" dirty="0">
              <a:solidFill>
                <a:srgbClr val="000514"/>
              </a:solidFill>
            </a:endParaRPr>
          </a:p>
          <a:p>
            <a:pPr marL="274320" lvl="1" indent="0">
              <a:buNone/>
            </a:pPr>
            <a:endParaRPr lang="en-US" altLang="en-US" sz="3200" dirty="0">
              <a:solidFill>
                <a:srgbClr val="000514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35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2880" lvl="1">
              <a:spcBef>
                <a:spcPts val="1200"/>
              </a:spcBef>
              <a:spcAft>
                <a:spcPts val="0"/>
              </a:spcAft>
            </a:pPr>
            <a:r>
              <a:rPr lang="en-US" altLang="en-US" sz="2400" dirty="0">
                <a:solidFill>
                  <a:srgbClr val="000514"/>
                </a:solidFill>
              </a:rPr>
              <a:t> </a:t>
            </a:r>
            <a:r>
              <a:rPr lang="en-US" altLang="en-US" sz="2400" dirty="0" smtClean="0">
                <a:solidFill>
                  <a:srgbClr val="000514"/>
                </a:solidFill>
              </a:rPr>
              <a:t>93% were in favor of creating a database of community resources that they </a:t>
            </a:r>
            <a:r>
              <a:rPr lang="en-US" altLang="en-US" sz="2400" dirty="0">
                <a:solidFill>
                  <a:srgbClr val="000514"/>
                </a:solidFill>
              </a:rPr>
              <a:t>can share with their patients. </a:t>
            </a:r>
            <a:endParaRPr lang="en-US" altLang="en-US" sz="2400" dirty="0" smtClean="0">
              <a:solidFill>
                <a:srgbClr val="000514"/>
              </a:solidFill>
            </a:endParaRPr>
          </a:p>
          <a:p>
            <a:pPr marL="617220" lvl="2" indent="-342900">
              <a:spcBef>
                <a:spcPts val="1200"/>
              </a:spcBef>
              <a:spcAft>
                <a:spcPts val="0"/>
              </a:spcAft>
            </a:pPr>
            <a:r>
              <a:rPr lang="en-US" altLang="en-US" sz="2200" dirty="0" smtClean="0">
                <a:solidFill>
                  <a:srgbClr val="000514"/>
                </a:solidFill>
              </a:rPr>
              <a:t>The most desired format was paper</a:t>
            </a:r>
          </a:p>
          <a:p>
            <a:pPr marL="182880" lvl="1">
              <a:spcBef>
                <a:spcPts val="1200"/>
              </a:spcBef>
              <a:spcAft>
                <a:spcPts val="0"/>
              </a:spcAft>
            </a:pPr>
            <a:r>
              <a:rPr lang="en-US" altLang="en-US" sz="2400" dirty="0" smtClean="0">
                <a:solidFill>
                  <a:srgbClr val="000514"/>
                </a:solidFill>
              </a:rPr>
              <a:t>86% believe </a:t>
            </a:r>
            <a:r>
              <a:rPr lang="en-US" altLang="en-US" sz="2400" dirty="0">
                <a:solidFill>
                  <a:srgbClr val="000514"/>
                </a:solidFill>
              </a:rPr>
              <a:t>that such a resource would have helped them to establish themselves as a </a:t>
            </a:r>
            <a:r>
              <a:rPr lang="en-US" altLang="en-US" sz="2400" b="1" dirty="0">
                <a:solidFill>
                  <a:srgbClr val="000514"/>
                </a:solidFill>
              </a:rPr>
              <a:t>valuable member of the care team.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990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Physicians do get involved in matters of policy </a:t>
            </a:r>
            <a:r>
              <a:rPr lang="en-US" smtClean="0"/>
              <a:t>regarding resource access, </a:t>
            </a:r>
            <a:r>
              <a:rPr lang="en-US" dirty="0" smtClean="0"/>
              <a:t>and it does seem to have some impact</a:t>
            </a:r>
          </a:p>
          <a:p>
            <a:pPr>
              <a:buFont typeface="Arial" charset="0"/>
              <a:buChar char="•"/>
            </a:pPr>
            <a:r>
              <a:rPr lang="en-US" altLang="en-US" dirty="0" smtClean="0">
                <a:solidFill>
                  <a:srgbClr val="000514"/>
                </a:solidFill>
              </a:rPr>
              <a:t>CSB students frequently </a:t>
            </a:r>
            <a:r>
              <a:rPr lang="en-US" altLang="en-US" dirty="0">
                <a:solidFill>
                  <a:srgbClr val="000514"/>
                </a:solidFill>
              </a:rPr>
              <a:t>encounter patients that are experiencing barriers to care.</a:t>
            </a:r>
          </a:p>
          <a:p>
            <a:pPr>
              <a:buFont typeface="Arial" charset="0"/>
              <a:buChar char="•"/>
            </a:pPr>
            <a:r>
              <a:rPr lang="en-US" altLang="en-US" dirty="0">
                <a:solidFill>
                  <a:srgbClr val="000514"/>
                </a:solidFill>
              </a:rPr>
              <a:t>The majority of students </a:t>
            </a:r>
            <a:r>
              <a:rPr lang="en-US" altLang="en-US" dirty="0" smtClean="0">
                <a:solidFill>
                  <a:srgbClr val="000514"/>
                </a:solidFill>
              </a:rPr>
              <a:t>desire a database </a:t>
            </a:r>
            <a:r>
              <a:rPr lang="en-US" altLang="en-US" dirty="0">
                <a:solidFill>
                  <a:srgbClr val="000514"/>
                </a:solidFill>
              </a:rPr>
              <a:t>of community resources </a:t>
            </a:r>
            <a:r>
              <a:rPr lang="en-US" altLang="en-US" dirty="0" smtClean="0">
                <a:solidFill>
                  <a:srgbClr val="000514"/>
                </a:solidFill>
              </a:rPr>
              <a:t>so that they can take on the role of community advocate for their patients</a:t>
            </a:r>
          </a:p>
          <a:p>
            <a:pPr>
              <a:buFont typeface="Arial" charset="0"/>
              <a:buChar char="•"/>
            </a:pPr>
            <a:r>
              <a:rPr lang="en-US" altLang="en-US" dirty="0" smtClean="0">
                <a:solidFill>
                  <a:srgbClr val="000514"/>
                </a:solidFill>
              </a:rPr>
              <a:t>Equipping students to act as community advocate may help them contribute on the patient care team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6052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248" y="2557272"/>
            <a:ext cx="10058400" cy="1609344"/>
          </a:xfrm>
        </p:spPr>
        <p:txBody>
          <a:bodyPr/>
          <a:lstStyle/>
          <a:p>
            <a:r>
              <a:rPr lang="en-US" dirty="0"/>
              <a:t>Part 3.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21237964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1143000" y="1252220"/>
            <a:ext cx="10088880" cy="41884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sz="2800" dirty="0" smtClean="0"/>
              <a:t>. Orientation for new CSB students to expose them to community resources early in the year</a:t>
            </a:r>
          </a:p>
          <a:p>
            <a:pPr lvl="1"/>
            <a:r>
              <a:rPr lang="en-US" sz="2400" dirty="0" smtClean="0"/>
              <a:t>VA, </a:t>
            </a:r>
            <a:r>
              <a:rPr lang="en-US" sz="2400" dirty="0" err="1" smtClean="0"/>
              <a:t>Dept</a:t>
            </a:r>
            <a:r>
              <a:rPr lang="en-US" sz="2400" dirty="0" smtClean="0"/>
              <a:t> of Public Health, TRE, TESSA, etc.</a:t>
            </a:r>
          </a:p>
          <a:p>
            <a:pPr lvl="1"/>
            <a:endParaRPr lang="en-US" sz="2400" dirty="0" smtClean="0"/>
          </a:p>
          <a:p>
            <a:pPr marL="0" indent="0">
              <a:buNone/>
            </a:pPr>
            <a:r>
              <a:rPr lang="en-US" sz="2800" dirty="0" smtClean="0"/>
              <a:t>2. Creation of a database of community resources that includes paper fliers that can be taken to clinic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3. Opportunity for advocacy in partnership with EPCPH in establishing community programs</a:t>
            </a:r>
            <a:r>
              <a:rPr lang="en-US" sz="2800" dirty="0"/>
              <a:t> </a:t>
            </a:r>
            <a:r>
              <a:rPr lang="en-US" sz="2800" dirty="0" smtClean="0"/>
              <a:t>(</a:t>
            </a:r>
            <a:r>
              <a:rPr lang="en-US" sz="2800" dirty="0" err="1" smtClean="0"/>
              <a:t>i.e.needle</a:t>
            </a:r>
            <a:r>
              <a:rPr lang="en-US" sz="2800" dirty="0" smtClean="0"/>
              <a:t> exchange program)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4802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1143000" y="1725401"/>
            <a:ext cx="10088880" cy="41884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sz="2800" dirty="0" smtClean="0"/>
              <a:t>. El Paso County Public Health. Colorado Health Indicators, 2017 Report. </a:t>
            </a:r>
            <a:r>
              <a:rPr lang="en-US" sz="2800" dirty="0"/>
              <a:t>Available at: https://</a:t>
            </a:r>
            <a:r>
              <a:rPr lang="en-US" sz="2800" dirty="0" err="1"/>
              <a:t>www.elpasocountyhealth.org</a:t>
            </a:r>
            <a:r>
              <a:rPr lang="en-US" sz="2800"/>
              <a:t>/service/community-health-improvement-plan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918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7008" y="2496312"/>
            <a:ext cx="10058400" cy="2167128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Our Community Partner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590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 Paso County Department of Public Health (EPCPH)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8"/>
            <a:ext cx="5982735" cy="4050792"/>
          </a:xfrm>
        </p:spPr>
        <p:txBody>
          <a:bodyPr/>
          <a:lstStyle/>
          <a:p>
            <a:r>
              <a:rPr lang="en-US" dirty="0" smtClean="0"/>
              <a:t>Mission</a:t>
            </a:r>
          </a:p>
          <a:p>
            <a:pPr lvl="1"/>
            <a:r>
              <a:rPr lang="en-US" dirty="0" smtClean="0"/>
              <a:t>To promote and protect public health and environmental quality across El Paso County through people, prevention, and partnerships.</a:t>
            </a:r>
          </a:p>
          <a:p>
            <a:pPr lvl="1"/>
            <a:r>
              <a:rPr lang="en-US" dirty="0" smtClean="0"/>
              <a:t>Their mission is to serve every member of El Paso County, CO (</a:t>
            </a:r>
            <a:r>
              <a:rPr lang="en-US" dirty="0" err="1" smtClean="0"/>
              <a:t>est</a:t>
            </a:r>
            <a:r>
              <a:rPr lang="en-US" dirty="0" smtClean="0"/>
              <a:t> 622,263 residents)</a:t>
            </a:r>
          </a:p>
          <a:p>
            <a:pPr lvl="1"/>
            <a:r>
              <a:rPr lang="en-US" dirty="0" smtClean="0"/>
              <a:t>Their services include: Birth/Death certificates, family planning, Health promotion, Disease prevention, Emergency preparedness and response, Environmental health, Immunizations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2583" y="2597585"/>
            <a:ext cx="3624822" cy="2385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053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Community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Access to health care has been an important topic in public health in recent years and El Paso County is no exception.</a:t>
            </a:r>
          </a:p>
          <a:p>
            <a:pPr lvl="1"/>
            <a:r>
              <a:rPr lang="en-US" dirty="0" smtClean="0"/>
              <a:t>7.1% are uninsured</a:t>
            </a:r>
          </a:p>
          <a:p>
            <a:pPr lvl="1"/>
            <a:r>
              <a:rPr lang="en-US" dirty="0" smtClean="0"/>
              <a:t>Adult suicide deaths is 34.7 per 100,000; compare this to Colorado’s overall rate of 26.2/100,000. The teen suicide rate has been rising as well. </a:t>
            </a:r>
          </a:p>
          <a:p>
            <a:pPr lvl="1"/>
            <a:r>
              <a:rPr lang="en-US" dirty="0" smtClean="0"/>
              <a:t>Those making $25,000/</a:t>
            </a:r>
            <a:r>
              <a:rPr lang="en-US" dirty="0" err="1" smtClean="0"/>
              <a:t>yr</a:t>
            </a:r>
            <a:r>
              <a:rPr lang="en-US" dirty="0" smtClean="0"/>
              <a:t> are 3x more likely to report their health status as poor </a:t>
            </a:r>
          </a:p>
          <a:p>
            <a:pPr lvl="2"/>
            <a:r>
              <a:rPr lang="en-US" dirty="0" smtClean="0"/>
              <a:t>Limited ability to pay for their co-pays, prescriptions as well as healthy foods, safe housing, and </a:t>
            </a:r>
            <a:r>
              <a:rPr lang="en-US" dirty="0" smtClean="0"/>
              <a:t>transportation</a:t>
            </a:r>
          </a:p>
          <a:p>
            <a:pPr marL="548640" lvl="2" indent="0">
              <a:buNone/>
            </a:pPr>
            <a:endParaRPr lang="en-US" sz="2400" dirty="0"/>
          </a:p>
          <a:p>
            <a:pPr marL="60325" lvl="2" indent="0"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W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ho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is able to advocate for the patients in our community that have social, economic, or logistical barriers to accessing the resources that they need?</a:t>
            </a:r>
          </a:p>
        </p:txBody>
      </p:sp>
    </p:spTree>
    <p:extLst>
      <p:ext uri="{BB962C8B-B14F-4D97-AF65-F5344CB8AC3E}">
        <p14:creationId xmlns:p14="http://schemas.microsoft.com/office/powerpoint/2010/main" val="739797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7008" y="2496312"/>
            <a:ext cx="10058400" cy="21671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Part 1: Do physicians’ voices influence policy regarding patient access to community resources?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53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2468880" y="1295400"/>
            <a:ext cx="672084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253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Did it matter?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Methods:</a:t>
            </a:r>
            <a:endParaRPr lang="en-US" dirty="0"/>
          </a:p>
          <a:p>
            <a:r>
              <a:rPr lang="en-US" dirty="0" smtClean="0"/>
              <a:t>To </a:t>
            </a:r>
            <a:r>
              <a:rPr lang="en-US" dirty="0"/>
              <a:t>evaluate if the comments providers made influenced changes made to the final draft, we collected draft comments made about section 5.8 by anyone who identified their role as a “Provider</a:t>
            </a:r>
            <a:r>
              <a:rPr lang="en-US" dirty="0" smtClean="0"/>
              <a:t>.” </a:t>
            </a:r>
          </a:p>
          <a:p>
            <a:r>
              <a:rPr lang="en-US" dirty="0" smtClean="0"/>
              <a:t>We </a:t>
            </a:r>
            <a:r>
              <a:rPr lang="en-US" dirty="0"/>
              <a:t>then analyzed sections two sections in 5.8 </a:t>
            </a:r>
            <a:r>
              <a:rPr lang="en-US" i="1" dirty="0"/>
              <a:t>Health Neighborhood and Community</a:t>
            </a:r>
            <a:r>
              <a:rPr lang="en-US" dirty="0"/>
              <a:t> in both the draft and final versions, comparing the texts and assessing whether or not the changes made were influenced by provider comments.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311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6760" y="2542032"/>
            <a:ext cx="10518648" cy="160934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Part 2. Do medical students have a role as community advocate?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386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Cohort Survey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Methods:</a:t>
            </a:r>
            <a:endParaRPr lang="en-US" dirty="0"/>
          </a:p>
          <a:p>
            <a:r>
              <a:rPr lang="en-US" altLang="en-US" dirty="0">
                <a:solidFill>
                  <a:srgbClr val="000514"/>
                </a:solidFill>
              </a:rPr>
              <a:t>We surveyed the second cohort of Colorado Springs Branch students (n=19) for their interest, willingness, and ability to participate in community advocacy during third year rotations. </a:t>
            </a:r>
            <a:endParaRPr lang="en-US" altLang="en-US" dirty="0" smtClean="0">
              <a:solidFill>
                <a:srgbClr val="000514"/>
              </a:solidFill>
            </a:endParaRPr>
          </a:p>
          <a:p>
            <a:r>
              <a:rPr lang="en-US" altLang="en-US" dirty="0" smtClean="0">
                <a:solidFill>
                  <a:srgbClr val="000514"/>
                </a:solidFill>
              </a:rPr>
              <a:t>Students </a:t>
            </a:r>
            <a:r>
              <a:rPr lang="en-US" altLang="en-US" dirty="0">
                <a:solidFill>
                  <a:srgbClr val="000514"/>
                </a:solidFill>
              </a:rPr>
              <a:t>were also asked about their perception of physician as advocates.  </a:t>
            </a:r>
            <a:endParaRPr lang="en-US" altLang="en-US" dirty="0" smtClean="0">
              <a:solidFill>
                <a:srgbClr val="000514"/>
              </a:solidFill>
            </a:endParaRPr>
          </a:p>
          <a:p>
            <a:r>
              <a:rPr lang="en-US" altLang="en-US" dirty="0" smtClean="0">
                <a:solidFill>
                  <a:srgbClr val="000514"/>
                </a:solidFill>
              </a:rPr>
              <a:t>We </a:t>
            </a:r>
            <a:r>
              <a:rPr lang="en-US" altLang="en-US" dirty="0">
                <a:solidFill>
                  <a:srgbClr val="000514"/>
                </a:solidFill>
              </a:rPr>
              <a:t>also asked them to identify key barriers to accessing health care that they observed in this community and </a:t>
            </a:r>
            <a:r>
              <a:rPr lang="en-US" altLang="en-US" dirty="0" smtClean="0">
                <a:solidFill>
                  <a:srgbClr val="000514"/>
                </a:solidFill>
              </a:rPr>
              <a:t>assessed </a:t>
            </a:r>
            <a:r>
              <a:rPr lang="en-US" altLang="en-US" dirty="0">
                <a:solidFill>
                  <a:srgbClr val="000514"/>
                </a:solidFill>
              </a:rPr>
              <a:t>what were the best methods to overcome these barriers.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7404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</TotalTime>
  <Words>1031</Words>
  <Application>Microsoft Macintosh PowerPoint</Application>
  <PresentationFormat>Widescreen</PresentationFormat>
  <Paragraphs>77</Paragraphs>
  <Slides>16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 Black</vt:lpstr>
      <vt:lpstr>Calibri</vt:lpstr>
      <vt:lpstr>MS PGothic</vt:lpstr>
      <vt:lpstr>Rockwell Extra Bold</vt:lpstr>
      <vt:lpstr>Wingdings</vt:lpstr>
      <vt:lpstr>Arial</vt:lpstr>
      <vt:lpstr>Wood Type</vt:lpstr>
      <vt:lpstr>Advocating for change in Colorado Springs: do medical students have a role?</vt:lpstr>
      <vt:lpstr>Our Community Partner</vt:lpstr>
      <vt:lpstr>El Paso County Department of Public Health (EPCPH)</vt:lpstr>
      <vt:lpstr>Our Community Need</vt:lpstr>
      <vt:lpstr>Part 1: Do physicians’ voices influence policy regarding patient access to community resources?</vt:lpstr>
      <vt:lpstr>PowerPoint Presentation</vt:lpstr>
      <vt:lpstr>Did it matter?</vt:lpstr>
      <vt:lpstr>Part 2. Do medical students have a role as community advocate?</vt:lpstr>
      <vt:lpstr>Cohort Survey</vt:lpstr>
      <vt:lpstr>Data</vt:lpstr>
      <vt:lpstr>Data</vt:lpstr>
      <vt:lpstr>Data</vt:lpstr>
      <vt:lpstr>Summary</vt:lpstr>
      <vt:lpstr>Part 3. Recommendations</vt:lpstr>
      <vt:lpstr>PowerPoint Presentation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Advocacy in Colorado Springs: do medical students have a role?</dc:title>
  <dc:creator>Tillman, Reade E</dc:creator>
  <cp:lastModifiedBy>Tillman, Reade E</cp:lastModifiedBy>
  <cp:revision>17</cp:revision>
  <dcterms:created xsi:type="dcterms:W3CDTF">2018-03-12T02:42:25Z</dcterms:created>
  <dcterms:modified xsi:type="dcterms:W3CDTF">2018-03-16T01:31:38Z</dcterms:modified>
</cp:coreProperties>
</file>