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5" r:id="rId2"/>
    <p:sldId id="257" r:id="rId3"/>
    <p:sldId id="305" r:id="rId4"/>
    <p:sldId id="298" r:id="rId5"/>
    <p:sldId id="306" r:id="rId6"/>
    <p:sldId id="307" r:id="rId7"/>
    <p:sldId id="308" r:id="rId8"/>
    <p:sldId id="261" r:id="rId9"/>
    <p:sldId id="309" r:id="rId10"/>
    <p:sldId id="314" r:id="rId11"/>
    <p:sldId id="313" r:id="rId12"/>
    <p:sldId id="311" r:id="rId13"/>
    <p:sldId id="292" r:id="rId14"/>
    <p:sldId id="293" r:id="rId15"/>
    <p:sldId id="279" r:id="rId16"/>
    <p:sldId id="281" r:id="rId17"/>
    <p:sldId id="310" r:id="rId18"/>
    <p:sldId id="280" r:id="rId19"/>
    <p:sldId id="283" r:id="rId20"/>
    <p:sldId id="282" r:id="rId21"/>
    <p:sldId id="267" r:id="rId22"/>
    <p:sldId id="286" r:id="rId23"/>
    <p:sldId id="284" r:id="rId24"/>
    <p:sldId id="285" r:id="rId25"/>
    <p:sldId id="288" r:id="rId26"/>
    <p:sldId id="287" r:id="rId27"/>
    <p:sldId id="303" r:id="rId28"/>
    <p:sldId id="259" r:id="rId29"/>
    <p:sldId id="297" r:id="rId30"/>
    <p:sldId id="265" r:id="rId31"/>
    <p:sldId id="300" r:id="rId32"/>
    <p:sldId id="274" r:id="rId33"/>
    <p:sldId id="273" r:id="rId34"/>
    <p:sldId id="301" r:id="rId35"/>
    <p:sldId id="275" r:id="rId36"/>
    <p:sldId id="302" r:id="rId37"/>
    <p:sldId id="276" r:id="rId38"/>
    <p:sldId id="272" r:id="rId39"/>
    <p:sldId id="270" r:id="rId40"/>
    <p:sldId id="269" r:id="rId41"/>
    <p:sldId id="268" r:id="rId42"/>
    <p:sldId id="263" r:id="rId43"/>
    <p:sldId id="262" r:id="rId44"/>
    <p:sldId id="304" r:id="rId45"/>
    <p:sldId id="256" r:id="rId46"/>
    <p:sldId id="258" r:id="rId47"/>
    <p:sldId id="318" r:id="rId48"/>
    <p:sldId id="316" r:id="rId49"/>
    <p:sldId id="317" r:id="rId50"/>
    <p:sldId id="31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tinger, Kristin" initials="AK" lastIdx="1" clrIdx="0">
    <p:extLst>
      <p:ext uri="{19B8F6BF-5375-455C-9EA6-DF929625EA0E}">
        <p15:presenceInfo xmlns:p15="http://schemas.microsoft.com/office/powerpoint/2012/main" userId="S::kristin.artinger@ucdenver.edu::f240cd38-b12e-47fb-941a-a7f119bd9f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4DAFD"/>
    <a:srgbClr val="D0B6FF"/>
    <a:srgbClr val="B7F2AB"/>
    <a:srgbClr val="AE9ADD"/>
    <a:srgbClr val="C2D5F9"/>
    <a:srgbClr val="426B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55"/>
    <p:restoredTop sz="94647"/>
  </p:normalViewPr>
  <p:slideViewPr>
    <p:cSldViewPr snapToGrid="0" snapToObjects="1">
      <p:cViewPr varScale="1">
        <p:scale>
          <a:sx n="99" d="100"/>
          <a:sy n="99" d="100"/>
        </p:scale>
        <p:origin x="1080" y="176"/>
      </p:cViewPr>
      <p:guideLst/>
    </p:cSldViewPr>
  </p:slideViewPr>
  <p:notesTextViewPr>
    <p:cViewPr>
      <p:scale>
        <a:sx n="1" d="1"/>
        <a:sy n="1" d="1"/>
      </p:scale>
      <p:origin x="0" y="0"/>
    </p:cViewPr>
  </p:notesTextViewPr>
  <p:sorterViewPr>
    <p:cViewPr>
      <p:scale>
        <a:sx n="168" d="100"/>
        <a:sy n="16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1-07T13:08:36.848" idx="1">
    <p:pos x="2983" y="1235"/>
    <p:text>This is a bit redundant. Maybe to could list it as Summary: before you start</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E9E786-56F0-E64A-8DED-F0863E1EA458}" type="datetimeFigureOut">
              <a:rPr lang="en-US" smtClean="0"/>
              <a:t>8/12/19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46BABE-98C7-0341-8BC1-BF0907A57E3A}" type="slidenum">
              <a:rPr lang="en-US" smtClean="0"/>
              <a:t>‹#›</a:t>
            </a:fld>
            <a:endParaRPr lang="en-US" dirty="0"/>
          </a:p>
        </p:txBody>
      </p:sp>
    </p:spTree>
    <p:extLst>
      <p:ext uri="{BB962C8B-B14F-4D97-AF65-F5344CB8AC3E}">
        <p14:creationId xmlns:p14="http://schemas.microsoft.com/office/powerpoint/2010/main" val="1513724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E9E786-56F0-E64A-8DED-F0863E1EA458}" type="datetimeFigureOut">
              <a:rPr lang="en-US" smtClean="0"/>
              <a:t>8/12/19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46BABE-98C7-0341-8BC1-BF0907A57E3A}" type="slidenum">
              <a:rPr lang="en-US" smtClean="0"/>
              <a:t>‹#›</a:t>
            </a:fld>
            <a:endParaRPr lang="en-US" dirty="0"/>
          </a:p>
        </p:txBody>
      </p:sp>
    </p:spTree>
    <p:extLst>
      <p:ext uri="{BB962C8B-B14F-4D97-AF65-F5344CB8AC3E}">
        <p14:creationId xmlns:p14="http://schemas.microsoft.com/office/powerpoint/2010/main" val="114897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E9E786-56F0-E64A-8DED-F0863E1EA458}" type="datetimeFigureOut">
              <a:rPr lang="en-US" smtClean="0"/>
              <a:t>8/12/19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46BABE-98C7-0341-8BC1-BF0907A57E3A}" type="slidenum">
              <a:rPr lang="en-US" smtClean="0"/>
              <a:t>‹#›</a:t>
            </a:fld>
            <a:endParaRPr lang="en-US" dirty="0"/>
          </a:p>
        </p:txBody>
      </p:sp>
    </p:spTree>
    <p:extLst>
      <p:ext uri="{BB962C8B-B14F-4D97-AF65-F5344CB8AC3E}">
        <p14:creationId xmlns:p14="http://schemas.microsoft.com/office/powerpoint/2010/main" val="1028778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E9E786-56F0-E64A-8DED-F0863E1EA458}" type="datetimeFigureOut">
              <a:rPr lang="en-US" smtClean="0"/>
              <a:t>8/12/19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46BABE-98C7-0341-8BC1-BF0907A57E3A}" type="slidenum">
              <a:rPr lang="en-US" smtClean="0"/>
              <a:t>‹#›</a:t>
            </a:fld>
            <a:endParaRPr lang="en-US" dirty="0"/>
          </a:p>
        </p:txBody>
      </p:sp>
    </p:spTree>
    <p:extLst>
      <p:ext uri="{BB962C8B-B14F-4D97-AF65-F5344CB8AC3E}">
        <p14:creationId xmlns:p14="http://schemas.microsoft.com/office/powerpoint/2010/main" val="195653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E9E786-56F0-E64A-8DED-F0863E1EA458}" type="datetimeFigureOut">
              <a:rPr lang="en-US" smtClean="0"/>
              <a:t>8/12/19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46BABE-98C7-0341-8BC1-BF0907A57E3A}" type="slidenum">
              <a:rPr lang="en-US" smtClean="0"/>
              <a:t>‹#›</a:t>
            </a:fld>
            <a:endParaRPr lang="en-US" dirty="0"/>
          </a:p>
        </p:txBody>
      </p:sp>
    </p:spTree>
    <p:extLst>
      <p:ext uri="{BB962C8B-B14F-4D97-AF65-F5344CB8AC3E}">
        <p14:creationId xmlns:p14="http://schemas.microsoft.com/office/powerpoint/2010/main" val="80244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E9E786-56F0-E64A-8DED-F0863E1EA458}" type="datetimeFigureOut">
              <a:rPr lang="en-US" smtClean="0"/>
              <a:t>8/12/19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46BABE-98C7-0341-8BC1-BF0907A57E3A}" type="slidenum">
              <a:rPr lang="en-US" smtClean="0"/>
              <a:t>‹#›</a:t>
            </a:fld>
            <a:endParaRPr lang="en-US" dirty="0"/>
          </a:p>
        </p:txBody>
      </p:sp>
    </p:spTree>
    <p:extLst>
      <p:ext uri="{BB962C8B-B14F-4D97-AF65-F5344CB8AC3E}">
        <p14:creationId xmlns:p14="http://schemas.microsoft.com/office/powerpoint/2010/main" val="140414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E9E786-56F0-E64A-8DED-F0863E1EA458}" type="datetimeFigureOut">
              <a:rPr lang="en-US" smtClean="0"/>
              <a:t>8/12/19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46BABE-98C7-0341-8BC1-BF0907A57E3A}" type="slidenum">
              <a:rPr lang="en-US" smtClean="0"/>
              <a:t>‹#›</a:t>
            </a:fld>
            <a:endParaRPr lang="en-US" dirty="0"/>
          </a:p>
        </p:txBody>
      </p:sp>
    </p:spTree>
    <p:extLst>
      <p:ext uri="{BB962C8B-B14F-4D97-AF65-F5344CB8AC3E}">
        <p14:creationId xmlns:p14="http://schemas.microsoft.com/office/powerpoint/2010/main" val="4078326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E9E786-56F0-E64A-8DED-F0863E1EA458}" type="datetimeFigureOut">
              <a:rPr lang="en-US" smtClean="0"/>
              <a:t>8/12/19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46BABE-98C7-0341-8BC1-BF0907A57E3A}" type="slidenum">
              <a:rPr lang="en-US" smtClean="0"/>
              <a:t>‹#›</a:t>
            </a:fld>
            <a:endParaRPr lang="en-US" dirty="0"/>
          </a:p>
        </p:txBody>
      </p:sp>
    </p:spTree>
    <p:extLst>
      <p:ext uri="{BB962C8B-B14F-4D97-AF65-F5344CB8AC3E}">
        <p14:creationId xmlns:p14="http://schemas.microsoft.com/office/powerpoint/2010/main" val="3307346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9E786-56F0-E64A-8DED-F0863E1EA458}" type="datetimeFigureOut">
              <a:rPr lang="en-US" smtClean="0"/>
              <a:t>8/12/19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46BABE-98C7-0341-8BC1-BF0907A57E3A}" type="slidenum">
              <a:rPr lang="en-US" smtClean="0"/>
              <a:t>‹#›</a:t>
            </a:fld>
            <a:endParaRPr lang="en-US" dirty="0"/>
          </a:p>
        </p:txBody>
      </p:sp>
    </p:spTree>
    <p:extLst>
      <p:ext uri="{BB962C8B-B14F-4D97-AF65-F5344CB8AC3E}">
        <p14:creationId xmlns:p14="http://schemas.microsoft.com/office/powerpoint/2010/main" val="298171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E9E786-56F0-E64A-8DED-F0863E1EA458}" type="datetimeFigureOut">
              <a:rPr lang="en-US" smtClean="0"/>
              <a:t>8/12/19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46BABE-98C7-0341-8BC1-BF0907A57E3A}" type="slidenum">
              <a:rPr lang="en-US" smtClean="0"/>
              <a:t>‹#›</a:t>
            </a:fld>
            <a:endParaRPr lang="en-US" dirty="0"/>
          </a:p>
        </p:txBody>
      </p:sp>
    </p:spTree>
    <p:extLst>
      <p:ext uri="{BB962C8B-B14F-4D97-AF65-F5344CB8AC3E}">
        <p14:creationId xmlns:p14="http://schemas.microsoft.com/office/powerpoint/2010/main" val="90135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E9E786-56F0-E64A-8DED-F0863E1EA458}" type="datetimeFigureOut">
              <a:rPr lang="en-US" smtClean="0"/>
              <a:t>8/12/19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46BABE-98C7-0341-8BC1-BF0907A57E3A}" type="slidenum">
              <a:rPr lang="en-US" smtClean="0"/>
              <a:t>‹#›</a:t>
            </a:fld>
            <a:endParaRPr lang="en-US" dirty="0"/>
          </a:p>
        </p:txBody>
      </p:sp>
    </p:spTree>
    <p:extLst>
      <p:ext uri="{BB962C8B-B14F-4D97-AF65-F5344CB8AC3E}">
        <p14:creationId xmlns:p14="http://schemas.microsoft.com/office/powerpoint/2010/main" val="415486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9E786-56F0-E64A-8DED-F0863E1EA458}" type="datetimeFigureOut">
              <a:rPr lang="en-US" smtClean="0"/>
              <a:t>8/12/19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6BABE-98C7-0341-8BC1-BF0907A57E3A}" type="slidenum">
              <a:rPr lang="en-US" smtClean="0"/>
              <a:t>‹#›</a:t>
            </a:fld>
            <a:endParaRPr lang="en-US" dirty="0"/>
          </a:p>
        </p:txBody>
      </p:sp>
    </p:spTree>
    <p:extLst>
      <p:ext uri="{BB962C8B-B14F-4D97-AF65-F5344CB8AC3E}">
        <p14:creationId xmlns:p14="http://schemas.microsoft.com/office/powerpoint/2010/main" val="3679441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grants.nih.gov/grants/how-to-apply-application-guide.html" TargetMode="External"/><Relationship Id="rId2" Type="http://schemas.openxmlformats.org/officeDocument/2006/relationships/hyperlink" Target="https://grants.nih.gov/grants/guide/contacts/parent_F31.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grants.nih.gov/grants/guide/pa-files/PA-16-307.html"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grants.nih.gov/grants/guide/pa-files/PA-16-309.html" TargetMode="Externa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grantscourse.columbia.edu/"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grantscourse.columbia.edu/"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4EA8D98-F2CF-574C-B33A-A08C70B53AAE}"/>
              </a:ext>
            </a:extLst>
          </p:cNvPr>
          <p:cNvSpPr>
            <a:spLocks noGrp="1"/>
          </p:cNvSpPr>
          <p:nvPr>
            <p:ph idx="1"/>
          </p:nvPr>
        </p:nvSpPr>
        <p:spPr>
          <a:xfrm>
            <a:off x="662544" y="897993"/>
            <a:ext cx="7886700" cy="2746375"/>
          </a:xfrm>
        </p:spPr>
        <p:txBody>
          <a:bodyPr>
            <a:noAutofit/>
          </a:bodyPr>
          <a:lstStyle/>
          <a:p>
            <a:pPr marL="0" indent="0">
              <a:lnSpc>
                <a:spcPct val="100000"/>
              </a:lnSpc>
              <a:buNone/>
            </a:pPr>
            <a:r>
              <a:rPr lang="en-US" sz="2400" dirty="0"/>
              <a:t>1. NIH fellowship overview</a:t>
            </a:r>
          </a:p>
          <a:p>
            <a:pPr lvl="1">
              <a:lnSpc>
                <a:spcPct val="100000"/>
              </a:lnSpc>
              <a:buClr>
                <a:srgbClr val="FF0000"/>
              </a:buClr>
            </a:pPr>
            <a:r>
              <a:rPr lang="en-US" dirty="0"/>
              <a:t>Types of fellowships and eligibility</a:t>
            </a:r>
          </a:p>
          <a:p>
            <a:pPr lvl="1">
              <a:lnSpc>
                <a:spcPct val="100000"/>
              </a:lnSpc>
              <a:buClr>
                <a:srgbClr val="FF0000"/>
              </a:buClr>
            </a:pPr>
            <a:r>
              <a:rPr lang="en-US" dirty="0"/>
              <a:t>Factors to consider when applying</a:t>
            </a:r>
          </a:p>
          <a:p>
            <a:pPr lvl="1">
              <a:lnSpc>
                <a:spcPct val="100000"/>
              </a:lnSpc>
              <a:buClr>
                <a:srgbClr val="FF0000"/>
              </a:buClr>
            </a:pPr>
            <a:r>
              <a:rPr lang="en-US" dirty="0"/>
              <a:t>Tips from a Program Director </a:t>
            </a:r>
          </a:p>
          <a:p>
            <a:pPr marL="0" indent="0">
              <a:lnSpc>
                <a:spcPct val="100000"/>
              </a:lnSpc>
              <a:buNone/>
            </a:pPr>
            <a:r>
              <a:rPr lang="en-US" sz="2400" dirty="0"/>
              <a:t>2. Components of a fellowship application/review criteria</a:t>
            </a:r>
            <a:endParaRPr lang="en-US" sz="1400" dirty="0"/>
          </a:p>
          <a:p>
            <a:pPr marL="0" indent="0">
              <a:lnSpc>
                <a:spcPct val="100000"/>
              </a:lnSpc>
              <a:buNone/>
            </a:pPr>
            <a:r>
              <a:rPr lang="en-US" sz="2400" dirty="0"/>
              <a:t>3. Writing  a competitive application</a:t>
            </a:r>
          </a:p>
          <a:p>
            <a:pPr lvl="1">
              <a:lnSpc>
                <a:spcPct val="100000"/>
              </a:lnSpc>
              <a:buClr>
                <a:srgbClr val="FF0000"/>
              </a:buClr>
            </a:pPr>
            <a:r>
              <a:rPr lang="en-US" dirty="0"/>
              <a:t>Prepare to write</a:t>
            </a:r>
          </a:p>
          <a:p>
            <a:pPr lvl="1">
              <a:lnSpc>
                <a:spcPct val="100000"/>
              </a:lnSpc>
              <a:buClr>
                <a:srgbClr val="FF0000"/>
              </a:buClr>
            </a:pPr>
            <a:r>
              <a:rPr lang="en-US" dirty="0"/>
              <a:t>Grantsmanship and review criteria</a:t>
            </a:r>
          </a:p>
          <a:p>
            <a:pPr lvl="1">
              <a:lnSpc>
                <a:spcPct val="100000"/>
              </a:lnSpc>
              <a:buClr>
                <a:srgbClr val="FF0000"/>
              </a:buClr>
            </a:pPr>
            <a:r>
              <a:rPr lang="en-US" dirty="0"/>
              <a:t>Completing the application </a:t>
            </a:r>
            <a:endParaRPr lang="en-US" sz="1200" dirty="0"/>
          </a:p>
          <a:p>
            <a:pPr marL="0" indent="0">
              <a:lnSpc>
                <a:spcPct val="100000"/>
              </a:lnSpc>
              <a:buNone/>
            </a:pPr>
            <a:r>
              <a:rPr lang="en-US" sz="2400" dirty="0"/>
              <a:t>4. Peer review</a:t>
            </a:r>
          </a:p>
          <a:p>
            <a:pPr lvl="1">
              <a:lnSpc>
                <a:spcPct val="100000"/>
              </a:lnSpc>
              <a:buClr>
                <a:srgbClr val="FF0000"/>
              </a:buClr>
            </a:pPr>
            <a:r>
              <a:rPr lang="en-US" dirty="0"/>
              <a:t>Scoring system</a:t>
            </a:r>
          </a:p>
          <a:p>
            <a:pPr lvl="1">
              <a:lnSpc>
                <a:spcPct val="100000"/>
              </a:lnSpc>
              <a:buClr>
                <a:srgbClr val="FF0000"/>
              </a:buClr>
            </a:pPr>
            <a:r>
              <a:rPr lang="en-US" dirty="0"/>
              <a:t>Summary statement</a:t>
            </a:r>
          </a:p>
          <a:p>
            <a:pPr lvl="1">
              <a:lnSpc>
                <a:spcPct val="100000"/>
              </a:lnSpc>
              <a:buClr>
                <a:srgbClr val="FF0000"/>
              </a:buClr>
            </a:pPr>
            <a:r>
              <a:rPr lang="en-US" dirty="0"/>
              <a:t>Institute funding pay-lines</a:t>
            </a:r>
          </a:p>
          <a:p>
            <a:pPr lvl="1"/>
            <a:endParaRPr lang="en-US" sz="2000" dirty="0"/>
          </a:p>
        </p:txBody>
      </p:sp>
      <p:sp>
        <p:nvSpPr>
          <p:cNvPr id="2" name="Rectangle 1">
            <a:extLst>
              <a:ext uri="{FF2B5EF4-FFF2-40B4-BE49-F238E27FC236}">
                <a16:creationId xmlns:a16="http://schemas.microsoft.com/office/drawing/2014/main" id="{CC5216FD-4F98-5042-B034-2C17E354BE23}"/>
              </a:ext>
            </a:extLst>
          </p:cNvPr>
          <p:cNvSpPr/>
          <p:nvPr/>
        </p:nvSpPr>
        <p:spPr>
          <a:xfrm>
            <a:off x="0" y="190593"/>
            <a:ext cx="9211788" cy="584775"/>
          </a:xfrm>
          <a:prstGeom prst="rect">
            <a:avLst/>
          </a:prstGeom>
          <a:ln>
            <a:noFill/>
          </a:ln>
        </p:spPr>
        <p:txBody>
          <a:bodyPr wrap="square">
            <a:spAutoFit/>
          </a:bodyPr>
          <a:lstStyle/>
          <a:p>
            <a:pPr algn="ctr"/>
            <a:r>
              <a:rPr lang="en-US" sz="3200" b="1" dirty="0">
                <a:solidFill>
                  <a:schemeClr val="accent1">
                    <a:lumMod val="75000"/>
                  </a:schemeClr>
                </a:solidFill>
              </a:rPr>
              <a:t>NIH Fellowship Applications: Tools for Success </a:t>
            </a:r>
          </a:p>
        </p:txBody>
      </p:sp>
      <p:pic>
        <p:nvPicPr>
          <p:cNvPr id="10" name="Picture 9">
            <a:extLst>
              <a:ext uri="{FF2B5EF4-FFF2-40B4-BE49-F238E27FC236}">
                <a16:creationId xmlns:a16="http://schemas.microsoft.com/office/drawing/2014/main" id="{AAA71B28-2663-154D-A9F9-D83D2EE57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3170" y="6157303"/>
            <a:ext cx="3217762" cy="700697"/>
          </a:xfrm>
          <a:prstGeom prst="rect">
            <a:avLst/>
          </a:prstGeom>
        </p:spPr>
      </p:pic>
    </p:spTree>
    <p:extLst>
      <p:ext uri="{BB962C8B-B14F-4D97-AF65-F5344CB8AC3E}">
        <p14:creationId xmlns:p14="http://schemas.microsoft.com/office/powerpoint/2010/main" val="2891422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3DA8B-4533-1841-BD5D-356AA82C0172}"/>
              </a:ext>
            </a:extLst>
          </p:cNvPr>
          <p:cNvSpPr>
            <a:spLocks noGrp="1"/>
          </p:cNvSpPr>
          <p:nvPr>
            <p:ph type="title"/>
          </p:nvPr>
        </p:nvSpPr>
        <p:spPr>
          <a:xfrm>
            <a:off x="501329" y="214655"/>
            <a:ext cx="8388028" cy="1325563"/>
          </a:xfrm>
        </p:spPr>
        <p:txBody>
          <a:bodyPr>
            <a:normAutofit/>
          </a:bodyPr>
          <a:lstStyle/>
          <a:p>
            <a:r>
              <a:rPr lang="en-US" b="1" dirty="0">
                <a:solidFill>
                  <a:schemeClr val="accent1">
                    <a:lumMod val="75000"/>
                  </a:schemeClr>
                </a:solidFill>
                <a:latin typeface="+mn-lt"/>
              </a:rPr>
              <a:t>2. Components  of the Application</a:t>
            </a:r>
          </a:p>
        </p:txBody>
      </p:sp>
      <p:sp>
        <p:nvSpPr>
          <p:cNvPr id="3" name="Content Placeholder 2">
            <a:extLst>
              <a:ext uri="{FF2B5EF4-FFF2-40B4-BE49-F238E27FC236}">
                <a16:creationId xmlns:a16="http://schemas.microsoft.com/office/drawing/2014/main" id="{BD11E9DE-C323-6C4B-B2F9-520CA6C1D446}"/>
              </a:ext>
            </a:extLst>
          </p:cNvPr>
          <p:cNvSpPr>
            <a:spLocks noGrp="1"/>
          </p:cNvSpPr>
          <p:nvPr>
            <p:ph idx="1"/>
          </p:nvPr>
        </p:nvSpPr>
        <p:spPr>
          <a:xfrm>
            <a:off x="628650" y="1423686"/>
            <a:ext cx="7886700" cy="4930815"/>
          </a:xfrm>
        </p:spPr>
        <p:txBody>
          <a:bodyPr>
            <a:normAutofit fontScale="92500" lnSpcReduction="10000"/>
          </a:bodyPr>
          <a:lstStyle/>
          <a:p>
            <a:r>
              <a:rPr lang="en-US" dirty="0"/>
              <a:t>Applicants Background and Goals for Training </a:t>
            </a:r>
          </a:p>
          <a:p>
            <a:pPr lvl="1">
              <a:lnSpc>
                <a:spcPct val="110000"/>
              </a:lnSpc>
              <a:buClr>
                <a:srgbClr val="FF0000"/>
              </a:buClr>
            </a:pPr>
            <a:r>
              <a:rPr lang="en-US" sz="2000" dirty="0"/>
              <a:t>Research Experience </a:t>
            </a:r>
          </a:p>
          <a:p>
            <a:pPr lvl="1">
              <a:lnSpc>
                <a:spcPct val="110000"/>
              </a:lnSpc>
              <a:buClr>
                <a:srgbClr val="FF0000"/>
              </a:buClr>
            </a:pPr>
            <a:r>
              <a:rPr lang="en-US" sz="2000" dirty="0"/>
              <a:t>Training Goals and Objectives</a:t>
            </a:r>
          </a:p>
          <a:p>
            <a:pPr lvl="1">
              <a:lnSpc>
                <a:spcPct val="110000"/>
              </a:lnSpc>
              <a:spcBef>
                <a:spcPts val="1000"/>
              </a:spcBef>
              <a:buClr>
                <a:srgbClr val="FF0000"/>
              </a:buClr>
            </a:pPr>
            <a:r>
              <a:rPr lang="en-US" sz="2000" dirty="0"/>
              <a:t>Activities Planned Under This Award</a:t>
            </a:r>
          </a:p>
          <a:p>
            <a:r>
              <a:rPr lang="en-US" dirty="0"/>
              <a:t>Specific Aims and Research Strategy </a:t>
            </a:r>
          </a:p>
          <a:p>
            <a:pPr lvl="1">
              <a:spcBef>
                <a:spcPts val="1000"/>
              </a:spcBef>
              <a:buClr>
                <a:srgbClr val="FF0000"/>
              </a:buClr>
            </a:pPr>
            <a:r>
              <a:rPr lang="en-US" sz="2000" dirty="0"/>
              <a:t>Tailored to the applicant’s experience level</a:t>
            </a:r>
          </a:p>
          <a:p>
            <a:r>
              <a:rPr lang="en-US" dirty="0"/>
              <a:t>Sponsor and Co-Sponsor Statements</a:t>
            </a:r>
          </a:p>
          <a:p>
            <a:r>
              <a:rPr lang="en-US" dirty="0"/>
              <a:t>Institutional Environment and Commitment to Training</a:t>
            </a:r>
          </a:p>
          <a:p>
            <a:r>
              <a:rPr lang="en-US" dirty="0"/>
              <a:t>Letters of Support (Collaborators, consultants, </a:t>
            </a:r>
            <a:r>
              <a:rPr lang="en-US" dirty="0" err="1"/>
              <a:t>etc</a:t>
            </a:r>
            <a:r>
              <a:rPr lang="en-US" dirty="0"/>
              <a:t>)</a:t>
            </a:r>
          </a:p>
          <a:p>
            <a:pPr lvl="1">
              <a:spcBef>
                <a:spcPts val="1000"/>
              </a:spcBef>
              <a:buClr>
                <a:srgbClr val="FF0000"/>
              </a:buClr>
            </a:pPr>
            <a:r>
              <a:rPr lang="en-US" sz="2000" dirty="0"/>
              <a:t>Not the same as reference letters</a:t>
            </a:r>
          </a:p>
          <a:p>
            <a:pPr lvl="1">
              <a:lnSpc>
                <a:spcPct val="110000"/>
              </a:lnSpc>
              <a:spcBef>
                <a:spcPts val="1000"/>
              </a:spcBef>
              <a:buClr>
                <a:srgbClr val="FF0000"/>
              </a:buClr>
            </a:pPr>
            <a:r>
              <a:rPr lang="en-US" sz="2000" dirty="0"/>
              <a:t>Should describe substantive role and contribution to research plan and/or research training</a:t>
            </a:r>
          </a:p>
          <a:p>
            <a:pPr marL="457200" lvl="1" indent="0">
              <a:buNone/>
            </a:pPr>
            <a:endParaRPr lang="en-US" dirty="0"/>
          </a:p>
          <a:p>
            <a:pPr marL="457200" lvl="1" indent="0">
              <a:buNone/>
            </a:pPr>
            <a:endParaRPr lang="en-US" dirty="0"/>
          </a:p>
        </p:txBody>
      </p:sp>
      <p:sp>
        <p:nvSpPr>
          <p:cNvPr id="4" name="TextBox 3">
            <a:extLst>
              <a:ext uri="{FF2B5EF4-FFF2-40B4-BE49-F238E27FC236}">
                <a16:creationId xmlns:a16="http://schemas.microsoft.com/office/drawing/2014/main" id="{C0F6D7C0-ABDD-C243-96FD-062912782E4A}"/>
              </a:ext>
            </a:extLst>
          </p:cNvPr>
          <p:cNvSpPr txBox="1"/>
          <p:nvPr/>
        </p:nvSpPr>
        <p:spPr>
          <a:xfrm>
            <a:off x="5299793" y="6429254"/>
            <a:ext cx="3496214" cy="276999"/>
          </a:xfrm>
          <a:prstGeom prst="rect">
            <a:avLst/>
          </a:prstGeom>
          <a:noFill/>
        </p:spPr>
        <p:txBody>
          <a:bodyPr wrap="none" rtlCol="0">
            <a:spAutoFit/>
          </a:bodyPr>
          <a:lstStyle/>
          <a:p>
            <a:r>
              <a:rPr lang="en-US" sz="1200" dirty="0"/>
              <a:t>Courtesy of  Susan Perkins, PhD, NCI Training Division</a:t>
            </a:r>
          </a:p>
        </p:txBody>
      </p:sp>
    </p:spTree>
    <p:extLst>
      <p:ext uri="{BB962C8B-B14F-4D97-AF65-F5344CB8AC3E}">
        <p14:creationId xmlns:p14="http://schemas.microsoft.com/office/powerpoint/2010/main" val="2698585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D7810A8-EA01-C245-B6E9-BD61716C36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8653" y="1352036"/>
            <a:ext cx="7886700" cy="3182924"/>
          </a:xfrm>
        </p:spPr>
      </p:pic>
      <p:sp>
        <p:nvSpPr>
          <p:cNvPr id="8" name="TextBox 7">
            <a:extLst>
              <a:ext uri="{FF2B5EF4-FFF2-40B4-BE49-F238E27FC236}">
                <a16:creationId xmlns:a16="http://schemas.microsoft.com/office/drawing/2014/main" id="{AEA42FB7-5267-DC48-8371-F4E481B533EA}"/>
              </a:ext>
            </a:extLst>
          </p:cNvPr>
          <p:cNvSpPr txBox="1"/>
          <p:nvPr/>
        </p:nvSpPr>
        <p:spPr>
          <a:xfrm>
            <a:off x="5299793" y="6429254"/>
            <a:ext cx="3496214" cy="276999"/>
          </a:xfrm>
          <a:prstGeom prst="rect">
            <a:avLst/>
          </a:prstGeom>
          <a:noFill/>
        </p:spPr>
        <p:txBody>
          <a:bodyPr wrap="none" rtlCol="0">
            <a:spAutoFit/>
          </a:bodyPr>
          <a:lstStyle/>
          <a:p>
            <a:r>
              <a:rPr lang="en-US" sz="1200" dirty="0"/>
              <a:t>Courtesy of  Susan Perkins, PhD, NCI Training Division</a:t>
            </a:r>
          </a:p>
        </p:txBody>
      </p:sp>
    </p:spTree>
    <p:extLst>
      <p:ext uri="{BB962C8B-B14F-4D97-AF65-F5344CB8AC3E}">
        <p14:creationId xmlns:p14="http://schemas.microsoft.com/office/powerpoint/2010/main" val="2777502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5D2934-4616-1943-9FCF-59C74868B480}"/>
              </a:ext>
            </a:extLst>
          </p:cNvPr>
          <p:cNvSpPr>
            <a:spLocks noGrp="1"/>
          </p:cNvSpPr>
          <p:nvPr>
            <p:ph idx="1"/>
          </p:nvPr>
        </p:nvSpPr>
        <p:spPr>
          <a:xfrm>
            <a:off x="753341" y="1243735"/>
            <a:ext cx="7886700" cy="4351338"/>
          </a:xfrm>
        </p:spPr>
        <p:txBody>
          <a:bodyPr>
            <a:normAutofit/>
          </a:bodyPr>
          <a:lstStyle/>
          <a:p>
            <a:r>
              <a:rPr lang="en-US" dirty="0"/>
              <a:t>Read the Funding Opportunity Announcement (FOA)</a:t>
            </a:r>
          </a:p>
          <a:p>
            <a:pPr lvl="1">
              <a:buClr>
                <a:srgbClr val="FF0000"/>
              </a:buClr>
            </a:pPr>
            <a:r>
              <a:rPr lang="en-US" dirty="0"/>
              <a:t>Table of IC-Specific Information, Requirements, and Staff </a:t>
            </a:r>
            <a:r>
              <a:rPr lang="en-US" dirty="0" err="1"/>
              <a:t>contacts:</a:t>
            </a:r>
            <a:r>
              <a:rPr lang="en-US" dirty="0" err="1">
                <a:hlinkClick r:id="rId2"/>
              </a:rPr>
              <a:t>https</a:t>
            </a:r>
            <a:r>
              <a:rPr lang="en-US" dirty="0">
                <a:hlinkClick r:id="rId2"/>
              </a:rPr>
              <a:t>://grants.nih.gov/grants/guide/contacts/parent_F31.html</a:t>
            </a:r>
            <a:endParaRPr lang="en-US" dirty="0"/>
          </a:p>
          <a:p>
            <a:pPr lvl="1">
              <a:buClr>
                <a:srgbClr val="FF0000"/>
              </a:buClr>
            </a:pPr>
            <a:endParaRPr lang="en-US" dirty="0"/>
          </a:p>
          <a:p>
            <a:r>
              <a:rPr lang="en-US" dirty="0"/>
              <a:t>Read the SF424 Application Form Instructions </a:t>
            </a:r>
          </a:p>
          <a:p>
            <a:pPr lvl="1">
              <a:buClr>
                <a:srgbClr val="FF0000"/>
              </a:buClr>
            </a:pPr>
            <a:r>
              <a:rPr lang="en-US" dirty="0">
                <a:hlinkClick r:id="rId3"/>
              </a:rPr>
              <a:t>https://grants.nih.gov/grants/how-to-apply-application-guide.html</a:t>
            </a:r>
            <a:r>
              <a:rPr lang="en-US" dirty="0"/>
              <a:t> </a:t>
            </a:r>
          </a:p>
          <a:p>
            <a:pPr marL="457200" lvl="1" indent="0">
              <a:buClr>
                <a:srgbClr val="FF0000"/>
              </a:buClr>
              <a:buNone/>
            </a:pPr>
            <a:r>
              <a:rPr lang="en-US" dirty="0"/>
              <a:t> </a:t>
            </a:r>
          </a:p>
          <a:p>
            <a:pPr marL="457200" lvl="1" indent="0">
              <a:buNone/>
            </a:pPr>
            <a:endParaRPr lang="en-US" dirty="0"/>
          </a:p>
        </p:txBody>
      </p:sp>
      <p:sp>
        <p:nvSpPr>
          <p:cNvPr id="6" name="TextBox 5">
            <a:extLst>
              <a:ext uri="{FF2B5EF4-FFF2-40B4-BE49-F238E27FC236}">
                <a16:creationId xmlns:a16="http://schemas.microsoft.com/office/drawing/2014/main" id="{24907AD7-98D3-3E41-9842-4B79EB4FDFEC}"/>
              </a:ext>
            </a:extLst>
          </p:cNvPr>
          <p:cNvSpPr txBox="1"/>
          <p:nvPr/>
        </p:nvSpPr>
        <p:spPr>
          <a:xfrm>
            <a:off x="5299793" y="6429254"/>
            <a:ext cx="3496214" cy="276999"/>
          </a:xfrm>
          <a:prstGeom prst="rect">
            <a:avLst/>
          </a:prstGeom>
          <a:noFill/>
        </p:spPr>
        <p:txBody>
          <a:bodyPr wrap="none" rtlCol="0">
            <a:spAutoFit/>
          </a:bodyPr>
          <a:lstStyle/>
          <a:p>
            <a:r>
              <a:rPr lang="en-US" sz="1200" dirty="0"/>
              <a:t>Courtesy of  Susan Perkins, PhD, NCI Training Division</a:t>
            </a:r>
          </a:p>
        </p:txBody>
      </p:sp>
    </p:spTree>
    <p:extLst>
      <p:ext uri="{BB962C8B-B14F-4D97-AF65-F5344CB8AC3E}">
        <p14:creationId xmlns:p14="http://schemas.microsoft.com/office/powerpoint/2010/main" val="2373211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6F61C-683A-B441-BFBE-0CB76603C744}"/>
              </a:ext>
            </a:extLst>
          </p:cNvPr>
          <p:cNvSpPr>
            <a:spLocks noGrp="1"/>
          </p:cNvSpPr>
          <p:nvPr>
            <p:ph type="title"/>
          </p:nvPr>
        </p:nvSpPr>
        <p:spPr>
          <a:xfrm>
            <a:off x="241439" y="-141800"/>
            <a:ext cx="8162869" cy="1325563"/>
          </a:xfrm>
        </p:spPr>
        <p:txBody>
          <a:bodyPr>
            <a:normAutofit/>
          </a:bodyPr>
          <a:lstStyle/>
          <a:p>
            <a:pPr>
              <a:lnSpc>
                <a:spcPct val="150000"/>
              </a:lnSpc>
            </a:pPr>
            <a:r>
              <a:rPr lang="en-US" sz="4000" b="1" dirty="0">
                <a:solidFill>
                  <a:schemeClr val="accent1">
                    <a:lumMod val="75000"/>
                  </a:schemeClr>
                </a:solidFill>
                <a:latin typeface="+mn-lt"/>
              </a:rPr>
              <a:t>3. Writing a Competitive Application</a:t>
            </a:r>
            <a:endParaRPr lang="en-US" sz="3100" dirty="0">
              <a:latin typeface="+mn-lt"/>
            </a:endParaRPr>
          </a:p>
        </p:txBody>
      </p:sp>
      <p:sp>
        <p:nvSpPr>
          <p:cNvPr id="3" name="Content Placeholder 2">
            <a:extLst>
              <a:ext uri="{FF2B5EF4-FFF2-40B4-BE49-F238E27FC236}">
                <a16:creationId xmlns:a16="http://schemas.microsoft.com/office/drawing/2014/main" id="{CB9582B9-E60A-E742-AB5A-5B2FC48D1127}"/>
              </a:ext>
            </a:extLst>
          </p:cNvPr>
          <p:cNvSpPr>
            <a:spLocks noGrp="1"/>
          </p:cNvSpPr>
          <p:nvPr>
            <p:ph idx="1"/>
          </p:nvPr>
        </p:nvSpPr>
        <p:spPr>
          <a:xfrm>
            <a:off x="522706" y="1183763"/>
            <a:ext cx="8020499" cy="5228612"/>
          </a:xfrm>
        </p:spPr>
        <p:txBody>
          <a:bodyPr>
            <a:normAutofit fontScale="55000" lnSpcReduction="20000"/>
          </a:bodyPr>
          <a:lstStyle/>
          <a:p>
            <a:pPr>
              <a:lnSpc>
                <a:spcPct val="170000"/>
              </a:lnSpc>
            </a:pPr>
            <a:r>
              <a:rPr lang="en-US" sz="5100" dirty="0"/>
              <a:t>Summary: before you start</a:t>
            </a:r>
          </a:p>
          <a:p>
            <a:pPr lvl="1">
              <a:lnSpc>
                <a:spcPct val="170000"/>
              </a:lnSpc>
              <a:buClr>
                <a:srgbClr val="FF0000"/>
              </a:buClr>
            </a:pPr>
            <a:r>
              <a:rPr lang="en-US" sz="2900" dirty="0"/>
              <a:t>Speak with Agency Program Director</a:t>
            </a:r>
          </a:p>
          <a:p>
            <a:pPr lvl="1">
              <a:lnSpc>
                <a:spcPct val="170000"/>
              </a:lnSpc>
              <a:buClr>
                <a:srgbClr val="FF0000"/>
              </a:buClr>
            </a:pPr>
            <a:r>
              <a:rPr lang="en-US" sz="2900" dirty="0"/>
              <a:t>Speak with Colleagues who are awardees</a:t>
            </a:r>
          </a:p>
          <a:p>
            <a:pPr lvl="1">
              <a:lnSpc>
                <a:spcPct val="170000"/>
              </a:lnSpc>
              <a:buClr>
                <a:srgbClr val="FF0000"/>
              </a:buClr>
            </a:pPr>
            <a:r>
              <a:rPr lang="en-US" sz="2900" dirty="0"/>
              <a:t>Review funded applications if possible</a:t>
            </a:r>
          </a:p>
          <a:p>
            <a:pPr lvl="1">
              <a:lnSpc>
                <a:spcPct val="170000"/>
              </a:lnSpc>
              <a:buClr>
                <a:srgbClr val="FF0000"/>
              </a:buClr>
            </a:pPr>
            <a:r>
              <a:rPr lang="en-US" sz="2900" dirty="0"/>
              <a:t>Review agency’s review criteria</a:t>
            </a:r>
          </a:p>
          <a:p>
            <a:pPr lvl="1">
              <a:lnSpc>
                <a:spcPct val="170000"/>
              </a:lnSpc>
              <a:buClr>
                <a:srgbClr val="FF0000"/>
              </a:buClr>
            </a:pPr>
            <a:r>
              <a:rPr lang="en-US" sz="2900" dirty="0"/>
              <a:t>Strengthen pilot data</a:t>
            </a:r>
          </a:p>
          <a:p>
            <a:pPr lvl="1">
              <a:lnSpc>
                <a:spcPct val="170000"/>
              </a:lnSpc>
              <a:buClr>
                <a:srgbClr val="FF0000"/>
              </a:buClr>
            </a:pPr>
            <a:r>
              <a:rPr lang="en-US" sz="2900" dirty="0"/>
              <a:t>Identify who will write letters of reference</a:t>
            </a:r>
          </a:p>
          <a:p>
            <a:pPr lvl="1">
              <a:lnSpc>
                <a:spcPct val="170000"/>
              </a:lnSpc>
              <a:buClr>
                <a:srgbClr val="FF0000"/>
              </a:buClr>
            </a:pPr>
            <a:r>
              <a:rPr lang="en-US" sz="2900" dirty="0"/>
              <a:t>Identify what will make the application more competitive</a:t>
            </a:r>
          </a:p>
          <a:p>
            <a:pPr lvl="1">
              <a:lnSpc>
                <a:spcPct val="170000"/>
              </a:lnSpc>
              <a:buClr>
                <a:srgbClr val="FF0000"/>
              </a:buClr>
            </a:pPr>
            <a:r>
              <a:rPr lang="en-US" sz="2900" dirty="0"/>
              <a:t>Become informed about career development opportunities, courses, etc. that will enhance your training  </a:t>
            </a:r>
          </a:p>
          <a:p>
            <a:pPr lvl="1">
              <a:lnSpc>
                <a:spcPct val="170000"/>
              </a:lnSpc>
              <a:buClr>
                <a:srgbClr val="FF0000"/>
              </a:buClr>
            </a:pPr>
            <a:r>
              <a:rPr lang="en-US" sz="2900" dirty="0"/>
              <a:t>Become informed core facilities/research resources</a:t>
            </a:r>
          </a:p>
        </p:txBody>
      </p:sp>
      <p:pic>
        <p:nvPicPr>
          <p:cNvPr id="7" name="Picture 6">
            <a:extLst>
              <a:ext uri="{FF2B5EF4-FFF2-40B4-BE49-F238E27FC236}">
                <a16:creationId xmlns:a16="http://schemas.microsoft.com/office/drawing/2014/main" id="{CF9CD6FC-AAFD-7B46-9064-256B20460F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9388" y="6163707"/>
            <a:ext cx="3020992" cy="601695"/>
          </a:xfrm>
          <a:prstGeom prst="rect">
            <a:avLst/>
          </a:prstGeom>
        </p:spPr>
      </p:pic>
    </p:spTree>
    <p:extLst>
      <p:ext uri="{BB962C8B-B14F-4D97-AF65-F5344CB8AC3E}">
        <p14:creationId xmlns:p14="http://schemas.microsoft.com/office/powerpoint/2010/main" val="3233289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8E68D-9CDD-5544-9847-E04EFDD69354}"/>
              </a:ext>
            </a:extLst>
          </p:cNvPr>
          <p:cNvSpPr>
            <a:spLocks noGrp="1"/>
          </p:cNvSpPr>
          <p:nvPr>
            <p:ph type="title"/>
          </p:nvPr>
        </p:nvSpPr>
        <p:spPr>
          <a:xfrm>
            <a:off x="392455" y="133548"/>
            <a:ext cx="8463263" cy="1325563"/>
          </a:xfrm>
        </p:spPr>
        <p:txBody>
          <a:bodyPr>
            <a:normAutofit/>
          </a:bodyPr>
          <a:lstStyle/>
          <a:p>
            <a:pPr marL="457200" indent="-457200">
              <a:buFont typeface="Arial" panose="020B0604020202020204" pitchFamily="34" charset="0"/>
              <a:buChar char="•"/>
            </a:pPr>
            <a:r>
              <a:rPr lang="en-US" sz="3200" dirty="0">
                <a:latin typeface="+mn-lt"/>
              </a:rPr>
              <a:t>Components of an Outstanding Application </a:t>
            </a:r>
          </a:p>
        </p:txBody>
      </p:sp>
      <p:sp>
        <p:nvSpPr>
          <p:cNvPr id="3" name="Content Placeholder 2">
            <a:extLst>
              <a:ext uri="{FF2B5EF4-FFF2-40B4-BE49-F238E27FC236}">
                <a16:creationId xmlns:a16="http://schemas.microsoft.com/office/drawing/2014/main" id="{AF5CBA04-9D1F-1D4C-91D7-2308C56D8A98}"/>
              </a:ext>
            </a:extLst>
          </p:cNvPr>
          <p:cNvSpPr>
            <a:spLocks noGrp="1"/>
          </p:cNvSpPr>
          <p:nvPr>
            <p:ph idx="1"/>
          </p:nvPr>
        </p:nvSpPr>
        <p:spPr>
          <a:xfrm>
            <a:off x="680737" y="1317427"/>
            <a:ext cx="7886700" cy="4724557"/>
          </a:xfrm>
        </p:spPr>
        <p:txBody>
          <a:bodyPr>
            <a:normAutofit/>
          </a:bodyPr>
          <a:lstStyle/>
          <a:p>
            <a:pPr>
              <a:buClr>
                <a:srgbClr val="FF0000"/>
              </a:buClr>
            </a:pPr>
            <a:r>
              <a:rPr lang="en-US" sz="2000" dirty="0"/>
              <a:t>Research that is Feasible, Relevant, Unique, Innovative, Clear and  Consistent</a:t>
            </a:r>
          </a:p>
          <a:p>
            <a:pPr>
              <a:buClr>
                <a:srgbClr val="FF0000"/>
              </a:buClr>
            </a:pPr>
            <a:r>
              <a:rPr lang="en-US" sz="2000" dirty="0"/>
              <a:t>An explicitly stated hypothesis </a:t>
            </a:r>
          </a:p>
          <a:p>
            <a:pPr>
              <a:buClr>
                <a:srgbClr val="FF0000"/>
              </a:buClr>
            </a:pPr>
            <a:r>
              <a:rPr lang="en-US" sz="2000" dirty="0"/>
              <a:t>A list of specific aims and objectives that will be used to examine the hypothesis </a:t>
            </a:r>
          </a:p>
          <a:p>
            <a:pPr>
              <a:buClr>
                <a:srgbClr val="FF0000"/>
              </a:buClr>
            </a:pPr>
            <a:r>
              <a:rPr lang="en-US" sz="2000" dirty="0"/>
              <a:t>A discussion of rationale and potential  impact </a:t>
            </a:r>
          </a:p>
          <a:p>
            <a:pPr>
              <a:buClr>
                <a:srgbClr val="FF0000"/>
              </a:buClr>
            </a:pPr>
            <a:r>
              <a:rPr lang="en-US" sz="2000" dirty="0"/>
              <a:t>A description of the methods/approaches/techniques to address each aim </a:t>
            </a:r>
          </a:p>
          <a:p>
            <a:pPr>
              <a:buClr>
                <a:srgbClr val="FF0000"/>
              </a:buClr>
            </a:pPr>
            <a:r>
              <a:rPr lang="en-US" sz="2000" dirty="0"/>
              <a:t>A logical outline and well-designed figures</a:t>
            </a:r>
          </a:p>
          <a:p>
            <a:pPr>
              <a:buClr>
                <a:srgbClr val="FF0000"/>
              </a:buClr>
            </a:pPr>
            <a:r>
              <a:rPr lang="en-US" sz="2000" dirty="0"/>
              <a:t>A discussion of limitations and challenges and how they will be addressed</a:t>
            </a:r>
          </a:p>
          <a:p>
            <a:pPr>
              <a:buClr>
                <a:srgbClr val="FF0000"/>
              </a:buClr>
            </a:pPr>
            <a:r>
              <a:rPr lang="en-US" sz="2000" dirty="0"/>
              <a:t>An organized research and career developmental plan</a:t>
            </a:r>
          </a:p>
          <a:p>
            <a:pPr>
              <a:buClr>
                <a:srgbClr val="FF0000"/>
              </a:buClr>
            </a:pPr>
            <a:r>
              <a:rPr lang="en-US" sz="2000" dirty="0"/>
              <a:t>Review by mentor/colleagues prior to submission </a:t>
            </a:r>
          </a:p>
          <a:p>
            <a:endParaRPr lang="en-US" sz="2000" dirty="0"/>
          </a:p>
        </p:txBody>
      </p:sp>
      <p:pic>
        <p:nvPicPr>
          <p:cNvPr id="7" name="Picture 6">
            <a:extLst>
              <a:ext uri="{FF2B5EF4-FFF2-40B4-BE49-F238E27FC236}">
                <a16:creationId xmlns:a16="http://schemas.microsoft.com/office/drawing/2014/main" id="{6637872E-39CF-BD49-8170-175CF9126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3008" y="6256305"/>
            <a:ext cx="3020992" cy="601695"/>
          </a:xfrm>
          <a:prstGeom prst="rect">
            <a:avLst/>
          </a:prstGeom>
        </p:spPr>
      </p:pic>
    </p:spTree>
    <p:extLst>
      <p:ext uri="{BB962C8B-B14F-4D97-AF65-F5344CB8AC3E}">
        <p14:creationId xmlns:p14="http://schemas.microsoft.com/office/powerpoint/2010/main" val="4267608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83257" y="232744"/>
            <a:ext cx="7886700" cy="994172"/>
          </a:xfrm>
        </p:spPr>
        <p:txBody>
          <a:bodyPr>
            <a:normAutofit/>
          </a:bodyPr>
          <a:lstStyle/>
          <a:p>
            <a:pPr>
              <a:defRPr/>
            </a:pPr>
            <a:r>
              <a:rPr lang="en-US" sz="4000" b="1" dirty="0">
                <a:solidFill>
                  <a:schemeClr val="accent1">
                    <a:lumMod val="75000"/>
                  </a:schemeClr>
                </a:solidFill>
                <a:latin typeface="+mn-lt"/>
                <a:ea typeface="+mj-ea"/>
              </a:rPr>
              <a:t>Title and Abstract</a:t>
            </a:r>
          </a:p>
        </p:txBody>
      </p:sp>
      <p:sp>
        <p:nvSpPr>
          <p:cNvPr id="17411" name="Rectangle 3"/>
          <p:cNvSpPr>
            <a:spLocks noGrp="1" noChangeArrowheads="1"/>
          </p:cNvSpPr>
          <p:nvPr>
            <p:ph idx="1"/>
          </p:nvPr>
        </p:nvSpPr>
        <p:spPr>
          <a:xfrm>
            <a:off x="583258" y="1226916"/>
            <a:ext cx="7886700" cy="5173884"/>
          </a:xfrm>
          <a:ln>
            <a:noFill/>
          </a:ln>
        </p:spPr>
        <p:txBody>
          <a:bodyPr>
            <a:normAutofit fontScale="92500" lnSpcReduction="10000"/>
          </a:bodyPr>
          <a:lstStyle/>
          <a:p>
            <a:pPr>
              <a:spcBef>
                <a:spcPct val="0"/>
              </a:spcBef>
              <a:buClr>
                <a:schemeClr val="tx1"/>
              </a:buClr>
              <a:buFont typeface="Wingdings" pitchFamily="2" charset="2"/>
              <a:buChar char="§"/>
            </a:pPr>
            <a:r>
              <a:rPr lang="en-US" sz="2200" b="1" dirty="0">
                <a:cs typeface="Arial" charset="0"/>
              </a:rPr>
              <a:t>Title:  </a:t>
            </a:r>
            <a:r>
              <a:rPr lang="en-US" sz="2200" dirty="0">
                <a:cs typeface="Arial" charset="0"/>
              </a:rPr>
              <a:t>Straightforward, clear, usually partially-understandable even to non-expert (not always to layperson)</a:t>
            </a:r>
          </a:p>
          <a:p>
            <a:pPr marL="0" indent="0">
              <a:spcBef>
                <a:spcPct val="0"/>
              </a:spcBef>
              <a:buNone/>
            </a:pPr>
            <a:endParaRPr lang="en-US" sz="2200" dirty="0">
              <a:cs typeface="Arial" charset="0"/>
            </a:endParaRPr>
          </a:p>
          <a:p>
            <a:pPr>
              <a:spcBef>
                <a:spcPct val="0"/>
              </a:spcBef>
              <a:buClr>
                <a:schemeClr val="tx1"/>
              </a:buClr>
              <a:buFont typeface="Wingdings" pitchFamily="2" charset="2"/>
              <a:buChar char="§"/>
            </a:pPr>
            <a:r>
              <a:rPr lang="en-US" sz="2200" b="1" dirty="0">
                <a:cs typeface="Arial" charset="0"/>
              </a:rPr>
              <a:t>Abstract:  </a:t>
            </a:r>
            <a:r>
              <a:rPr lang="en-US" sz="2200" dirty="0">
                <a:cs typeface="Arial" charset="0"/>
              </a:rPr>
              <a:t>read by most (not likely all of study section); anyone in study section who is going to comment on (support/criticize) your grant will read/skim the abstract</a:t>
            </a:r>
          </a:p>
          <a:p>
            <a:pPr>
              <a:spcBef>
                <a:spcPct val="0"/>
              </a:spcBef>
              <a:buClr>
                <a:schemeClr val="tx1"/>
              </a:buClr>
              <a:buFont typeface="Wingdings" pitchFamily="2" charset="2"/>
              <a:buChar char="§"/>
            </a:pPr>
            <a:endParaRPr lang="en-US" sz="2200" dirty="0">
              <a:cs typeface="Arial" charset="0"/>
            </a:endParaRPr>
          </a:p>
          <a:p>
            <a:pPr>
              <a:spcBef>
                <a:spcPct val="0"/>
              </a:spcBef>
              <a:buClr>
                <a:schemeClr val="tx1"/>
              </a:buClr>
              <a:buFont typeface="Wingdings" pitchFamily="2" charset="2"/>
              <a:buChar char="§"/>
            </a:pPr>
            <a:r>
              <a:rPr lang="en-US" sz="2200" dirty="0">
                <a:cs typeface="Arial" charset="0"/>
              </a:rPr>
              <a:t>Consider conveying 4 things in your </a:t>
            </a:r>
            <a:r>
              <a:rPr lang="en-US" sz="2200" b="1" dirty="0">
                <a:cs typeface="Arial" charset="0"/>
              </a:rPr>
              <a:t>Abstract</a:t>
            </a:r>
          </a:p>
          <a:p>
            <a:pPr marL="300038" lvl="1" indent="0">
              <a:lnSpc>
                <a:spcPct val="160000"/>
              </a:lnSpc>
              <a:spcBef>
                <a:spcPct val="0"/>
              </a:spcBef>
              <a:buClr>
                <a:srgbClr val="FF0000"/>
              </a:buClr>
            </a:pPr>
            <a:r>
              <a:rPr lang="en-US" sz="2200" dirty="0">
                <a:cs typeface="Arial" charset="0"/>
              </a:rPr>
              <a:t>What is the important topic?  </a:t>
            </a:r>
          </a:p>
          <a:p>
            <a:pPr marL="300038" lvl="1" indent="0">
              <a:lnSpc>
                <a:spcPct val="160000"/>
              </a:lnSpc>
              <a:spcBef>
                <a:spcPct val="0"/>
              </a:spcBef>
              <a:buClr>
                <a:srgbClr val="FF0000"/>
              </a:buClr>
            </a:pPr>
            <a:r>
              <a:rPr lang="en-US" sz="2200" dirty="0">
                <a:cs typeface="Arial" charset="0"/>
              </a:rPr>
              <a:t>What is known?  </a:t>
            </a:r>
          </a:p>
          <a:p>
            <a:pPr marL="300038" lvl="1" indent="0">
              <a:lnSpc>
                <a:spcPct val="160000"/>
              </a:lnSpc>
              <a:spcBef>
                <a:spcPct val="0"/>
              </a:spcBef>
              <a:buClr>
                <a:srgbClr val="FF0000"/>
              </a:buClr>
            </a:pPr>
            <a:r>
              <a:rPr lang="en-US" sz="2200" dirty="0">
                <a:cs typeface="Arial" charset="0"/>
              </a:rPr>
              <a:t>What is unknown? </a:t>
            </a:r>
          </a:p>
          <a:p>
            <a:pPr marL="300038" lvl="1" indent="0">
              <a:lnSpc>
                <a:spcPct val="160000"/>
              </a:lnSpc>
              <a:spcBef>
                <a:spcPct val="0"/>
              </a:spcBef>
              <a:buClr>
                <a:srgbClr val="FF0000"/>
              </a:buClr>
            </a:pPr>
            <a:r>
              <a:rPr lang="en-US" sz="2200" dirty="0">
                <a:cs typeface="Arial" charset="0"/>
              </a:rPr>
              <a:t>What are you going to do?</a:t>
            </a:r>
          </a:p>
          <a:p>
            <a:pPr marL="0" indent="0">
              <a:spcBef>
                <a:spcPct val="0"/>
              </a:spcBef>
              <a:buNone/>
            </a:pPr>
            <a:endParaRPr lang="en-US" sz="2400" dirty="0">
              <a:cs typeface="Arial" charset="0"/>
            </a:endParaRPr>
          </a:p>
          <a:p>
            <a:pPr marL="0" indent="0">
              <a:spcBef>
                <a:spcPct val="0"/>
              </a:spcBef>
              <a:buNone/>
            </a:pPr>
            <a:r>
              <a:rPr lang="en-US" sz="2400" u="sng" dirty="0">
                <a:cs typeface="Arial" charset="0"/>
              </a:rPr>
              <a:t>Title and Abstract should NOT be an after-thought!  Often the TITLE and ABSTRACT determine which study section your application ends up in!</a:t>
            </a:r>
          </a:p>
          <a:p>
            <a:pPr marL="0" indent="0">
              <a:spcBef>
                <a:spcPct val="0"/>
              </a:spcBef>
              <a:buNone/>
            </a:pPr>
            <a:endParaRPr lang="en-US" sz="1800" dirty="0">
              <a:cs typeface="Arial" charset="0"/>
            </a:endParaRPr>
          </a:p>
        </p:txBody>
      </p:sp>
      <p:pic>
        <p:nvPicPr>
          <p:cNvPr id="5" name="Picture 4">
            <a:extLst>
              <a:ext uri="{FF2B5EF4-FFF2-40B4-BE49-F238E27FC236}">
                <a16:creationId xmlns:a16="http://schemas.microsoft.com/office/drawing/2014/main" id="{5B02F932-4AA9-6B45-95D1-8708A226AC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1877" y="5964467"/>
            <a:ext cx="4007481" cy="872665"/>
          </a:xfrm>
          <a:prstGeom prst="rect">
            <a:avLst/>
          </a:prstGeom>
        </p:spPr>
      </p:pic>
    </p:spTree>
    <p:extLst>
      <p:ext uri="{BB962C8B-B14F-4D97-AF65-F5344CB8AC3E}">
        <p14:creationId xmlns:p14="http://schemas.microsoft.com/office/powerpoint/2010/main" val="2126852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0472" y="1275619"/>
            <a:ext cx="5221932" cy="39033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p:nvPr>
        </p:nvSpPr>
        <p:spPr>
          <a:xfrm>
            <a:off x="437433" y="176806"/>
            <a:ext cx="7886700" cy="994172"/>
          </a:xfrm>
        </p:spPr>
        <p:txBody>
          <a:bodyPr wrap="square" numCol="1" anchorCtr="0" compatLnSpc="1">
            <a:prstTxWarp prst="textNoShape">
              <a:avLst/>
            </a:prstTxWarp>
          </a:bodyPr>
          <a:lstStyle/>
          <a:p>
            <a:pPr eaLnBrk="1" hangingPunct="1">
              <a:defRPr/>
            </a:pPr>
            <a:r>
              <a:rPr lang="en-US" b="1" dirty="0">
                <a:solidFill>
                  <a:schemeClr val="accent1">
                    <a:lumMod val="75000"/>
                  </a:schemeClr>
                </a:solidFill>
                <a:effectLst>
                  <a:outerShdw blurRad="38100" dist="38100" dir="2700000" algn="tl">
                    <a:srgbClr val="C0C0C0"/>
                  </a:outerShdw>
                </a:effectLst>
                <a:latin typeface="+mn-lt"/>
              </a:rPr>
              <a:t>Specific Aims and Hypotheses</a:t>
            </a:r>
          </a:p>
        </p:txBody>
      </p:sp>
      <p:pic>
        <p:nvPicPr>
          <p:cNvPr id="5" name="Picture 4">
            <a:extLst>
              <a:ext uri="{FF2B5EF4-FFF2-40B4-BE49-F238E27FC236}">
                <a16:creationId xmlns:a16="http://schemas.microsoft.com/office/drawing/2014/main" id="{03C757C5-1058-9A43-850D-9E02B9077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234" y="5878966"/>
            <a:ext cx="4007481" cy="872665"/>
          </a:xfrm>
          <a:prstGeom prst="rect">
            <a:avLst/>
          </a:prstGeom>
        </p:spPr>
      </p:pic>
    </p:spTree>
    <p:extLst>
      <p:ext uri="{BB962C8B-B14F-4D97-AF65-F5344CB8AC3E}">
        <p14:creationId xmlns:p14="http://schemas.microsoft.com/office/powerpoint/2010/main" val="2399039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918F19D-7339-F14F-92A0-6CFA7CD538B8}"/>
              </a:ext>
            </a:extLst>
          </p:cNvPr>
          <p:cNvSpPr txBox="1">
            <a:spLocks noGrp="1"/>
          </p:cNvSpPr>
          <p:nvPr>
            <p:ph idx="1"/>
          </p:nvPr>
        </p:nvSpPr>
        <p:spPr>
          <a:xfrm>
            <a:off x="1118469" y="1575186"/>
            <a:ext cx="7031990" cy="3662413"/>
          </a:xfrm>
          <a:prstGeom prst="rect">
            <a:avLst/>
          </a:prstGeom>
          <a:noFill/>
        </p:spPr>
        <p:txBody>
          <a:bodyPr wrap="square" rtlCol="0">
            <a:spAutoFit/>
          </a:bodyPr>
          <a:lstStyle/>
          <a:p>
            <a:pPr>
              <a:lnSpc>
                <a:spcPct val="150000"/>
              </a:lnSpc>
              <a:spcBef>
                <a:spcPct val="0"/>
              </a:spcBef>
            </a:pPr>
            <a:r>
              <a:rPr lang="en-US" b="1" dirty="0">
                <a:cs typeface="Arial" charset="0"/>
              </a:rPr>
              <a:t>State your question as a Hypothesis</a:t>
            </a:r>
          </a:p>
          <a:p>
            <a:pPr lvl="1">
              <a:lnSpc>
                <a:spcPct val="150000"/>
              </a:lnSpc>
              <a:spcBef>
                <a:spcPct val="0"/>
              </a:spcBef>
              <a:buClr>
                <a:srgbClr val="FF0000"/>
              </a:buClr>
            </a:pPr>
            <a:r>
              <a:rPr lang="en-US" dirty="0">
                <a:cs typeface="Arial" charset="0"/>
              </a:rPr>
              <a:t>What hypotheses are you intending to test?</a:t>
            </a:r>
          </a:p>
          <a:p>
            <a:pPr lvl="1">
              <a:lnSpc>
                <a:spcPct val="150000"/>
              </a:lnSpc>
              <a:spcBef>
                <a:spcPct val="0"/>
              </a:spcBef>
              <a:buClr>
                <a:srgbClr val="FF0000"/>
              </a:buClr>
            </a:pPr>
            <a:r>
              <a:rPr lang="en-US" dirty="0">
                <a:cs typeface="Arial" charset="0"/>
              </a:rPr>
              <a:t>Why are your hypotheses interesting?</a:t>
            </a:r>
          </a:p>
          <a:p>
            <a:pPr lvl="1">
              <a:lnSpc>
                <a:spcPct val="150000"/>
              </a:lnSpc>
              <a:spcBef>
                <a:spcPct val="0"/>
              </a:spcBef>
              <a:buClr>
                <a:srgbClr val="FF0000"/>
              </a:buClr>
            </a:pPr>
            <a:r>
              <a:rPr lang="en-US" dirty="0">
                <a:cs typeface="Arial" charset="0"/>
              </a:rPr>
              <a:t>Are your hypotheses testable?</a:t>
            </a:r>
          </a:p>
          <a:p>
            <a:pPr lvl="1">
              <a:lnSpc>
                <a:spcPct val="150000"/>
              </a:lnSpc>
              <a:spcBef>
                <a:spcPct val="0"/>
              </a:spcBef>
              <a:buClr>
                <a:srgbClr val="FF0000"/>
              </a:buClr>
            </a:pPr>
            <a:r>
              <a:rPr lang="en-US" dirty="0">
                <a:cs typeface="Arial" charset="0"/>
              </a:rPr>
              <a:t>Will your Aims suitably address your hypotheses?</a:t>
            </a:r>
          </a:p>
          <a:p>
            <a:pPr>
              <a:lnSpc>
                <a:spcPct val="150000"/>
              </a:lnSpc>
            </a:pPr>
            <a:endParaRPr lang="en-US" dirty="0"/>
          </a:p>
        </p:txBody>
      </p:sp>
      <p:sp>
        <p:nvSpPr>
          <p:cNvPr id="5" name="Rectangle 2">
            <a:extLst>
              <a:ext uri="{FF2B5EF4-FFF2-40B4-BE49-F238E27FC236}">
                <a16:creationId xmlns:a16="http://schemas.microsoft.com/office/drawing/2014/main" id="{018EECFB-E439-134A-9F2B-93E53394DDBD}"/>
              </a:ext>
            </a:extLst>
          </p:cNvPr>
          <p:cNvSpPr>
            <a:spLocks noGrp="1" noChangeArrowheads="1"/>
          </p:cNvSpPr>
          <p:nvPr>
            <p:ph type="title"/>
          </p:nvPr>
        </p:nvSpPr>
        <p:spPr>
          <a:xfrm>
            <a:off x="580524" y="249623"/>
            <a:ext cx="2846070" cy="1325563"/>
          </a:xfrm>
        </p:spPr>
        <p:txBody>
          <a:bodyPr wrap="square" numCol="1" anchorCtr="0" compatLnSpc="1">
            <a:prstTxWarp prst="textNoShape">
              <a:avLst/>
            </a:prstTxWarp>
            <a:normAutofit/>
          </a:bodyPr>
          <a:lstStyle/>
          <a:p>
            <a:pPr eaLnBrk="1" hangingPunct="1">
              <a:defRPr/>
            </a:pPr>
            <a:r>
              <a:rPr lang="en-US" sz="4000" b="1" dirty="0">
                <a:solidFill>
                  <a:schemeClr val="accent1">
                    <a:lumMod val="75000"/>
                  </a:schemeClr>
                </a:solidFill>
                <a:effectLst>
                  <a:outerShdw blurRad="38100" dist="38100" dir="2700000" algn="tl">
                    <a:srgbClr val="C0C0C0"/>
                  </a:outerShdw>
                </a:effectLst>
                <a:latin typeface="+mn-lt"/>
              </a:rPr>
              <a:t>Hypotheses</a:t>
            </a:r>
          </a:p>
        </p:txBody>
      </p:sp>
      <p:pic>
        <p:nvPicPr>
          <p:cNvPr id="7" name="Picture 6">
            <a:extLst>
              <a:ext uri="{FF2B5EF4-FFF2-40B4-BE49-F238E27FC236}">
                <a16:creationId xmlns:a16="http://schemas.microsoft.com/office/drawing/2014/main" id="{C179AAB3-B3CD-BE4D-B72F-5C292F2B21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6601" y="5985335"/>
            <a:ext cx="4007481" cy="872665"/>
          </a:xfrm>
          <a:prstGeom prst="rect">
            <a:avLst/>
          </a:prstGeom>
        </p:spPr>
      </p:pic>
    </p:spTree>
    <p:extLst>
      <p:ext uri="{BB962C8B-B14F-4D97-AF65-F5344CB8AC3E}">
        <p14:creationId xmlns:p14="http://schemas.microsoft.com/office/powerpoint/2010/main" val="3094272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42412" y="308033"/>
            <a:ext cx="7886700" cy="994172"/>
          </a:xfrm>
        </p:spPr>
        <p:txBody>
          <a:bodyPr wrap="square" numCol="1" anchorCtr="0" compatLnSpc="1">
            <a:prstTxWarp prst="textNoShape">
              <a:avLst/>
            </a:prstTxWarp>
            <a:normAutofit/>
          </a:bodyPr>
          <a:lstStyle/>
          <a:p>
            <a:pPr eaLnBrk="1" hangingPunct="1">
              <a:defRPr/>
            </a:pPr>
            <a:r>
              <a:rPr lang="en-US" sz="4000" b="1" dirty="0">
                <a:solidFill>
                  <a:schemeClr val="accent1">
                    <a:lumMod val="75000"/>
                  </a:schemeClr>
                </a:solidFill>
                <a:effectLst>
                  <a:outerShdw blurRad="38100" dist="38100" dir="2700000" algn="tl">
                    <a:srgbClr val="C0C0C0"/>
                  </a:outerShdw>
                </a:effectLst>
                <a:latin typeface="+mn-lt"/>
              </a:rPr>
              <a:t>Specific Aims</a:t>
            </a:r>
          </a:p>
        </p:txBody>
      </p:sp>
      <p:sp>
        <p:nvSpPr>
          <p:cNvPr id="18435" name="Rectangle 3"/>
          <p:cNvSpPr>
            <a:spLocks noGrp="1" noChangeArrowheads="1"/>
          </p:cNvSpPr>
          <p:nvPr>
            <p:ph idx="1"/>
          </p:nvPr>
        </p:nvSpPr>
        <p:spPr>
          <a:xfrm>
            <a:off x="752908" y="1596292"/>
            <a:ext cx="7904955" cy="4573614"/>
          </a:xfrm>
        </p:spPr>
        <p:txBody>
          <a:bodyPr>
            <a:noAutofit/>
          </a:bodyPr>
          <a:lstStyle/>
          <a:p>
            <a:pPr>
              <a:lnSpc>
                <a:spcPct val="100000"/>
              </a:lnSpc>
              <a:spcBef>
                <a:spcPct val="0"/>
              </a:spcBef>
              <a:buClr>
                <a:srgbClr val="FF0000"/>
              </a:buClr>
            </a:pPr>
            <a:r>
              <a:rPr lang="en-US" sz="2400" dirty="0">
                <a:cs typeface="Arial" charset="0"/>
              </a:rPr>
              <a:t>State </a:t>
            </a:r>
            <a:r>
              <a:rPr lang="en-US" sz="2400" u="sng" dirty="0">
                <a:cs typeface="Arial" charset="0"/>
              </a:rPr>
              <a:t>concisely the goals </a:t>
            </a:r>
            <a:r>
              <a:rPr lang="en-US" sz="2400" dirty="0">
                <a:cs typeface="Arial" charset="0"/>
              </a:rPr>
              <a:t>of the proposed research and summarize the expected outcome(s), including the </a:t>
            </a:r>
            <a:r>
              <a:rPr lang="en-US" sz="2400" u="sng" dirty="0">
                <a:cs typeface="Arial" charset="0"/>
              </a:rPr>
              <a:t>impact </a:t>
            </a:r>
            <a:r>
              <a:rPr lang="en-US" sz="2400" dirty="0">
                <a:cs typeface="Arial" charset="0"/>
              </a:rPr>
              <a:t>that the results of the proposed research will exert on the research field(s) involved</a:t>
            </a:r>
          </a:p>
          <a:p>
            <a:pPr>
              <a:lnSpc>
                <a:spcPct val="100000"/>
              </a:lnSpc>
              <a:spcBef>
                <a:spcPct val="0"/>
              </a:spcBef>
              <a:buClr>
                <a:srgbClr val="FF0000"/>
              </a:buClr>
            </a:pPr>
            <a:endParaRPr lang="en-US" sz="2400" dirty="0">
              <a:cs typeface="Arial" charset="0"/>
            </a:endParaRPr>
          </a:p>
          <a:p>
            <a:pPr>
              <a:lnSpc>
                <a:spcPct val="100000"/>
              </a:lnSpc>
              <a:spcBef>
                <a:spcPct val="0"/>
              </a:spcBef>
              <a:buClr>
                <a:srgbClr val="FF0000"/>
              </a:buClr>
            </a:pPr>
            <a:r>
              <a:rPr lang="en-US" sz="2400" dirty="0">
                <a:cs typeface="Arial" charset="0"/>
              </a:rPr>
              <a:t>List succinctly the specific objectives of the research proposed, e.g., to </a:t>
            </a:r>
            <a:r>
              <a:rPr lang="en-US" sz="2400" u="sng" dirty="0">
                <a:cs typeface="Arial" charset="0"/>
              </a:rPr>
              <a:t>test a stated hypothesis</a:t>
            </a:r>
            <a:r>
              <a:rPr lang="en-US" sz="2400" dirty="0">
                <a:cs typeface="Arial" charset="0"/>
              </a:rPr>
              <a:t>, create a novel design, solve a specific problem, challenge an existing paradigm or clinical practice, address a critical barrier to progress in the field, or develop new technology</a:t>
            </a:r>
          </a:p>
          <a:p>
            <a:pPr>
              <a:lnSpc>
                <a:spcPct val="100000"/>
              </a:lnSpc>
              <a:spcBef>
                <a:spcPct val="0"/>
              </a:spcBef>
              <a:buClr>
                <a:srgbClr val="FF0000"/>
              </a:buClr>
            </a:pPr>
            <a:endParaRPr lang="en-US" sz="2400" dirty="0">
              <a:cs typeface="Arial" charset="0"/>
            </a:endParaRPr>
          </a:p>
          <a:p>
            <a:pPr>
              <a:lnSpc>
                <a:spcPct val="100000"/>
              </a:lnSpc>
              <a:spcBef>
                <a:spcPct val="0"/>
              </a:spcBef>
              <a:buClr>
                <a:srgbClr val="FF0000"/>
              </a:buClr>
            </a:pPr>
            <a:r>
              <a:rPr lang="en-US" sz="2400" dirty="0">
                <a:cs typeface="Arial" charset="0"/>
              </a:rPr>
              <a:t>Specific Aims are limited to one page</a:t>
            </a:r>
          </a:p>
        </p:txBody>
      </p:sp>
      <p:pic>
        <p:nvPicPr>
          <p:cNvPr id="6" name="Picture 5">
            <a:extLst>
              <a:ext uri="{FF2B5EF4-FFF2-40B4-BE49-F238E27FC236}">
                <a16:creationId xmlns:a16="http://schemas.microsoft.com/office/drawing/2014/main" id="{48473162-EAC0-B348-ADC0-9438A0561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5215" y="6169906"/>
            <a:ext cx="3159889" cy="688094"/>
          </a:xfrm>
          <a:prstGeom prst="rect">
            <a:avLst/>
          </a:prstGeom>
        </p:spPr>
      </p:pic>
    </p:spTree>
    <p:extLst>
      <p:ext uri="{BB962C8B-B14F-4D97-AF65-F5344CB8AC3E}">
        <p14:creationId xmlns:p14="http://schemas.microsoft.com/office/powerpoint/2010/main" val="2077060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2016" y="277417"/>
            <a:ext cx="4322021" cy="954987"/>
          </a:xfrm>
        </p:spPr>
        <p:txBody>
          <a:bodyPr wrap="square" numCol="1" anchorCtr="0" compatLnSpc="1">
            <a:prstTxWarp prst="textNoShape">
              <a:avLst/>
            </a:prstTxWarp>
          </a:bodyPr>
          <a:lstStyle/>
          <a:p>
            <a:pPr eaLnBrk="1" hangingPunct="1">
              <a:defRPr/>
            </a:pPr>
            <a:r>
              <a:rPr lang="en-US" b="1" dirty="0">
                <a:solidFill>
                  <a:schemeClr val="accent1">
                    <a:lumMod val="75000"/>
                  </a:schemeClr>
                </a:solidFill>
                <a:effectLst>
                  <a:outerShdw blurRad="38100" dist="38100" dir="2700000" algn="tl">
                    <a:srgbClr val="C0C0C0"/>
                  </a:outerShdw>
                </a:effectLst>
                <a:latin typeface="+mn-lt"/>
              </a:rPr>
              <a:t>Research Strategy</a:t>
            </a:r>
          </a:p>
        </p:txBody>
      </p:sp>
      <p:sp>
        <p:nvSpPr>
          <p:cNvPr id="18435" name="Rectangle 3"/>
          <p:cNvSpPr>
            <a:spLocks noGrp="1" noChangeArrowheads="1"/>
          </p:cNvSpPr>
          <p:nvPr>
            <p:ph idx="1"/>
          </p:nvPr>
        </p:nvSpPr>
        <p:spPr>
          <a:xfrm>
            <a:off x="976947" y="1707226"/>
            <a:ext cx="7067550" cy="4037409"/>
          </a:xfrm>
        </p:spPr>
        <p:txBody>
          <a:bodyPr>
            <a:noAutofit/>
          </a:bodyPr>
          <a:lstStyle/>
          <a:p>
            <a:pPr>
              <a:buClr>
                <a:srgbClr val="FF0000"/>
              </a:buClr>
            </a:pPr>
            <a:r>
              <a:rPr lang="en-US" sz="2400" dirty="0">
                <a:latin typeface="Arial" charset="0"/>
                <a:ea typeface="Arial" charset="0"/>
                <a:cs typeface="Arial" charset="0"/>
              </a:rPr>
              <a:t>Is the proposed research project of </a:t>
            </a:r>
            <a:r>
              <a:rPr lang="en-US" sz="2400" u="sng" dirty="0">
                <a:latin typeface="Arial" charset="0"/>
                <a:ea typeface="Arial" charset="0"/>
                <a:cs typeface="Arial" charset="0"/>
              </a:rPr>
              <a:t>high specific quality </a:t>
            </a:r>
            <a:r>
              <a:rPr lang="en-US" sz="2400" dirty="0">
                <a:latin typeface="Arial" charset="0"/>
                <a:ea typeface="Arial" charset="0"/>
                <a:cs typeface="Arial" charset="0"/>
              </a:rPr>
              <a:t>and is it well integrated with the research training plan?</a:t>
            </a:r>
          </a:p>
          <a:p>
            <a:pPr>
              <a:buClr>
                <a:srgbClr val="FF0000"/>
              </a:buClr>
            </a:pPr>
            <a:r>
              <a:rPr lang="en-US" sz="2400" dirty="0">
                <a:latin typeface="Arial" charset="0"/>
                <a:ea typeface="Arial" charset="0"/>
                <a:cs typeface="Arial" charset="0"/>
              </a:rPr>
              <a:t>Is the project </a:t>
            </a:r>
            <a:r>
              <a:rPr lang="en-US" sz="2400" u="sng" dirty="0">
                <a:latin typeface="Arial" charset="0"/>
                <a:ea typeface="Arial" charset="0"/>
                <a:cs typeface="Arial" charset="0"/>
              </a:rPr>
              <a:t>significantly distinct </a:t>
            </a:r>
            <a:r>
              <a:rPr lang="en-US" sz="2400" dirty="0">
                <a:latin typeface="Arial" charset="0"/>
                <a:ea typeface="Arial" charset="0"/>
                <a:cs typeface="Arial" charset="0"/>
              </a:rPr>
              <a:t>from the sponsors funded research? Beware of overlap!</a:t>
            </a:r>
          </a:p>
          <a:p>
            <a:pPr>
              <a:buClr>
                <a:srgbClr val="FF0000"/>
              </a:buClr>
            </a:pPr>
            <a:r>
              <a:rPr lang="en-US" sz="2400" dirty="0">
                <a:ea typeface="Arial" charset="0"/>
                <a:cs typeface="Arial" charset="0"/>
              </a:rPr>
              <a:t>Is the research project consistent with the </a:t>
            </a:r>
            <a:r>
              <a:rPr lang="en-US" sz="2400" u="sng" dirty="0">
                <a:ea typeface="Arial" charset="0"/>
                <a:cs typeface="Arial" charset="0"/>
              </a:rPr>
              <a:t>applicants stage </a:t>
            </a:r>
            <a:r>
              <a:rPr lang="en-US" sz="2400" dirty="0">
                <a:ea typeface="Arial" charset="0"/>
                <a:cs typeface="Arial" charset="0"/>
              </a:rPr>
              <a:t>of research development?</a:t>
            </a:r>
          </a:p>
          <a:p>
            <a:pPr>
              <a:buClr>
                <a:srgbClr val="FF0000"/>
              </a:buClr>
            </a:pPr>
            <a:r>
              <a:rPr lang="en-US" sz="2400" dirty="0">
                <a:latin typeface="Arial" charset="0"/>
                <a:ea typeface="Arial" charset="0"/>
                <a:cs typeface="Arial" charset="0"/>
              </a:rPr>
              <a:t>Is the proposal time frame </a:t>
            </a:r>
            <a:r>
              <a:rPr lang="en-US" sz="2400" u="sng" dirty="0">
                <a:latin typeface="Arial" charset="0"/>
                <a:ea typeface="Arial" charset="0"/>
                <a:cs typeface="Arial" charset="0"/>
              </a:rPr>
              <a:t>feasible</a:t>
            </a:r>
            <a:r>
              <a:rPr lang="en-US" sz="2400" dirty="0">
                <a:latin typeface="Arial" charset="0"/>
                <a:ea typeface="Arial" charset="0"/>
                <a:cs typeface="Arial" charset="0"/>
              </a:rPr>
              <a:t> to accomplish the proposed training?</a:t>
            </a:r>
          </a:p>
          <a:p>
            <a:pPr marL="0" indent="0">
              <a:buNone/>
            </a:pPr>
            <a:r>
              <a:rPr lang="en-US" sz="1800" dirty="0">
                <a:latin typeface="Arial" charset="0"/>
                <a:ea typeface="Arial" charset="0"/>
                <a:cs typeface="Arial" charset="0"/>
              </a:rPr>
              <a:t>		</a:t>
            </a:r>
          </a:p>
        </p:txBody>
      </p:sp>
      <p:pic>
        <p:nvPicPr>
          <p:cNvPr id="6" name="Picture 5">
            <a:extLst>
              <a:ext uri="{FF2B5EF4-FFF2-40B4-BE49-F238E27FC236}">
                <a16:creationId xmlns:a16="http://schemas.microsoft.com/office/drawing/2014/main" id="{94F27E31-D172-4D45-B4F8-5DA3BB49A4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9751" y="5783124"/>
            <a:ext cx="4007481" cy="872665"/>
          </a:xfrm>
          <a:prstGeom prst="rect">
            <a:avLst/>
          </a:prstGeom>
        </p:spPr>
      </p:pic>
    </p:spTree>
    <p:extLst>
      <p:ext uri="{BB962C8B-B14F-4D97-AF65-F5344CB8AC3E}">
        <p14:creationId xmlns:p14="http://schemas.microsoft.com/office/powerpoint/2010/main" val="57334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DB9483-0CE9-744F-9B64-3B169060B062}"/>
              </a:ext>
            </a:extLst>
          </p:cNvPr>
          <p:cNvSpPr/>
          <p:nvPr/>
        </p:nvSpPr>
        <p:spPr>
          <a:xfrm>
            <a:off x="273933" y="6297864"/>
            <a:ext cx="4365811" cy="369332"/>
          </a:xfrm>
          <a:prstGeom prst="rect">
            <a:avLst/>
          </a:prstGeom>
        </p:spPr>
        <p:txBody>
          <a:bodyPr wrap="none">
            <a:spAutoFit/>
          </a:bodyPr>
          <a:lstStyle/>
          <a:p>
            <a:r>
              <a:rPr lang="en-US" b="1" dirty="0"/>
              <a:t>*National Research Service Awards   (NRSA)</a:t>
            </a:r>
          </a:p>
        </p:txBody>
      </p:sp>
      <p:sp>
        <p:nvSpPr>
          <p:cNvPr id="13" name="TextBox 12">
            <a:extLst>
              <a:ext uri="{FF2B5EF4-FFF2-40B4-BE49-F238E27FC236}">
                <a16:creationId xmlns:a16="http://schemas.microsoft.com/office/drawing/2014/main" id="{192B77F3-A5E8-5C45-A5E3-81ADB964B775}"/>
              </a:ext>
            </a:extLst>
          </p:cNvPr>
          <p:cNvSpPr txBox="1"/>
          <p:nvPr/>
        </p:nvSpPr>
        <p:spPr>
          <a:xfrm>
            <a:off x="273933" y="711864"/>
            <a:ext cx="8389479" cy="707886"/>
          </a:xfrm>
          <a:prstGeom prst="rect">
            <a:avLst/>
          </a:prstGeom>
          <a:noFill/>
        </p:spPr>
        <p:txBody>
          <a:bodyPr wrap="square" rtlCol="0">
            <a:spAutoFit/>
          </a:bodyPr>
          <a:lstStyle/>
          <a:p>
            <a:pPr algn="ctr"/>
            <a:r>
              <a:rPr lang="en-US" sz="4000" b="1" dirty="0">
                <a:solidFill>
                  <a:schemeClr val="accent1">
                    <a:lumMod val="75000"/>
                  </a:schemeClr>
                </a:solidFill>
              </a:rPr>
              <a:t>Grant Funding for Trainees</a:t>
            </a:r>
          </a:p>
        </p:txBody>
      </p:sp>
      <p:grpSp>
        <p:nvGrpSpPr>
          <p:cNvPr id="17" name="Group 16">
            <a:extLst>
              <a:ext uri="{FF2B5EF4-FFF2-40B4-BE49-F238E27FC236}">
                <a16:creationId xmlns:a16="http://schemas.microsoft.com/office/drawing/2014/main" id="{E3C4CA6D-86F8-2449-98C1-ED869A44AB6E}"/>
              </a:ext>
            </a:extLst>
          </p:cNvPr>
          <p:cNvGrpSpPr/>
          <p:nvPr/>
        </p:nvGrpSpPr>
        <p:grpSpPr>
          <a:xfrm>
            <a:off x="1197649" y="1992949"/>
            <a:ext cx="6884190" cy="3220333"/>
            <a:chOff x="1606213" y="1908261"/>
            <a:chExt cx="6108293" cy="2750792"/>
          </a:xfrm>
        </p:grpSpPr>
        <p:grpSp>
          <p:nvGrpSpPr>
            <p:cNvPr id="6" name="Group 5">
              <a:extLst>
                <a:ext uri="{FF2B5EF4-FFF2-40B4-BE49-F238E27FC236}">
                  <a16:creationId xmlns:a16="http://schemas.microsoft.com/office/drawing/2014/main" id="{E049DC2F-CB88-994C-B5D1-C56E7BEB9C30}"/>
                </a:ext>
              </a:extLst>
            </p:cNvPr>
            <p:cNvGrpSpPr/>
            <p:nvPr/>
          </p:nvGrpSpPr>
          <p:grpSpPr>
            <a:xfrm>
              <a:off x="1606213" y="1908261"/>
              <a:ext cx="5928062" cy="914982"/>
              <a:chOff x="3110831" y="2334739"/>
              <a:chExt cx="5404754" cy="685800"/>
            </a:xfrm>
          </p:grpSpPr>
          <p:pic>
            <p:nvPicPr>
              <p:cNvPr id="1029" name="Picture 5" descr="page2image74325088">
                <a:extLst>
                  <a:ext uri="{FF2B5EF4-FFF2-40B4-BE49-F238E27FC236}">
                    <a16:creationId xmlns:a16="http://schemas.microsoft.com/office/drawing/2014/main" id="{AC1B85AD-900B-A449-A9CD-050B3CDD1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0831" y="2334739"/>
                <a:ext cx="33909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2image74326096">
                <a:extLst>
                  <a:ext uri="{FF2B5EF4-FFF2-40B4-BE49-F238E27FC236}">
                    <a16:creationId xmlns:a16="http://schemas.microsoft.com/office/drawing/2014/main" id="{0BE41799-41DD-8D46-B24C-5EB70A31A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6285" y="2363836"/>
                <a:ext cx="2019300" cy="64770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a:extLst>
                <a:ext uri="{FF2B5EF4-FFF2-40B4-BE49-F238E27FC236}">
                  <a16:creationId xmlns:a16="http://schemas.microsoft.com/office/drawing/2014/main" id="{B8F123B2-082F-A042-BE49-F00EF800E6BE}"/>
                </a:ext>
              </a:extLst>
            </p:cNvPr>
            <p:cNvSpPr txBox="1"/>
            <p:nvPr/>
          </p:nvSpPr>
          <p:spPr>
            <a:xfrm>
              <a:off x="1785295" y="2205282"/>
              <a:ext cx="1260643" cy="341772"/>
            </a:xfrm>
            <a:prstGeom prst="rect">
              <a:avLst/>
            </a:prstGeom>
            <a:noFill/>
          </p:spPr>
          <p:txBody>
            <a:bodyPr wrap="none" rtlCol="0">
              <a:spAutoFit/>
            </a:bodyPr>
            <a:lstStyle/>
            <a:p>
              <a:r>
                <a:rPr lang="en-US" sz="2000" b="1" dirty="0"/>
                <a:t>Predoctoral</a:t>
              </a:r>
            </a:p>
          </p:txBody>
        </p:sp>
        <p:sp>
          <p:nvSpPr>
            <p:cNvPr id="15" name="TextBox 14">
              <a:extLst>
                <a:ext uri="{FF2B5EF4-FFF2-40B4-BE49-F238E27FC236}">
                  <a16:creationId xmlns:a16="http://schemas.microsoft.com/office/drawing/2014/main" id="{7B7465B7-82AD-354F-BC3E-6DD7613C1369}"/>
                </a:ext>
              </a:extLst>
            </p:cNvPr>
            <p:cNvSpPr txBox="1"/>
            <p:nvPr/>
          </p:nvSpPr>
          <p:spPr>
            <a:xfrm>
              <a:off x="3492658" y="2181614"/>
              <a:ext cx="1349738" cy="341772"/>
            </a:xfrm>
            <a:prstGeom prst="rect">
              <a:avLst/>
            </a:prstGeom>
            <a:noFill/>
          </p:spPr>
          <p:txBody>
            <a:bodyPr wrap="none" rtlCol="0">
              <a:spAutoFit/>
            </a:bodyPr>
            <a:lstStyle/>
            <a:p>
              <a:r>
                <a:rPr lang="en-US" sz="2000" b="1" dirty="0"/>
                <a:t>Postdoctoral</a:t>
              </a:r>
            </a:p>
          </p:txBody>
        </p:sp>
        <p:sp>
          <p:nvSpPr>
            <p:cNvPr id="16" name="TextBox 15">
              <a:extLst>
                <a:ext uri="{FF2B5EF4-FFF2-40B4-BE49-F238E27FC236}">
                  <a16:creationId xmlns:a16="http://schemas.microsoft.com/office/drawing/2014/main" id="{0EC89E7D-D378-FD47-8468-40787552F05E}"/>
                </a:ext>
              </a:extLst>
            </p:cNvPr>
            <p:cNvSpPr txBox="1"/>
            <p:nvPr/>
          </p:nvSpPr>
          <p:spPr>
            <a:xfrm>
              <a:off x="5560468" y="2205282"/>
              <a:ext cx="1430583" cy="341772"/>
            </a:xfrm>
            <a:prstGeom prst="rect">
              <a:avLst/>
            </a:prstGeom>
            <a:noFill/>
          </p:spPr>
          <p:txBody>
            <a:bodyPr wrap="none" rtlCol="0">
              <a:spAutoFit/>
            </a:bodyPr>
            <a:lstStyle/>
            <a:p>
              <a:r>
                <a:rPr lang="en-US" sz="2000" b="1" dirty="0"/>
                <a:t>Early Stage PI</a:t>
              </a:r>
            </a:p>
          </p:txBody>
        </p:sp>
        <p:sp>
          <p:nvSpPr>
            <p:cNvPr id="8" name="Rounded Rectangle 7">
              <a:extLst>
                <a:ext uri="{FF2B5EF4-FFF2-40B4-BE49-F238E27FC236}">
                  <a16:creationId xmlns:a16="http://schemas.microsoft.com/office/drawing/2014/main" id="{63E2DE1B-FBC9-274B-B5FF-081FDA8BBE5C}"/>
                </a:ext>
              </a:extLst>
            </p:cNvPr>
            <p:cNvSpPr/>
            <p:nvPr/>
          </p:nvSpPr>
          <p:spPr>
            <a:xfrm rot="5400000" flipV="1">
              <a:off x="2189630" y="2380483"/>
              <a:ext cx="272366" cy="1345420"/>
            </a:xfrm>
            <a:prstGeom prst="roundRect">
              <a:avLst/>
            </a:prstGeom>
            <a:solidFill>
              <a:srgbClr val="B7F2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EC914FB1-49AD-6849-BA90-9DE6D15C150D}"/>
                </a:ext>
              </a:extLst>
            </p:cNvPr>
            <p:cNvSpPr/>
            <p:nvPr/>
          </p:nvSpPr>
          <p:spPr>
            <a:xfrm rot="5400000" flipV="1">
              <a:off x="4049068" y="2531074"/>
              <a:ext cx="272366" cy="1595462"/>
            </a:xfrm>
            <a:prstGeom prst="roundRect">
              <a:avLst/>
            </a:prstGeom>
            <a:solidFill>
              <a:srgbClr val="C2D5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7D2193B7-5C69-7845-895C-09986576EB42}"/>
                </a:ext>
              </a:extLst>
            </p:cNvPr>
            <p:cNvSpPr/>
            <p:nvPr/>
          </p:nvSpPr>
          <p:spPr>
            <a:xfrm rot="5400000" flipV="1">
              <a:off x="5998332" y="2369748"/>
              <a:ext cx="272366" cy="2799520"/>
            </a:xfrm>
            <a:prstGeom prst="roundRect">
              <a:avLst/>
            </a:prstGeom>
            <a:solidFill>
              <a:srgbClr val="E4DA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0FF8F74B-2959-3140-A125-C030ECC55DF4}"/>
                </a:ext>
              </a:extLst>
            </p:cNvPr>
            <p:cNvSpPr/>
            <p:nvPr/>
          </p:nvSpPr>
          <p:spPr>
            <a:xfrm rot="5400000" flipV="1">
              <a:off x="4562061" y="1478430"/>
              <a:ext cx="377647" cy="5927243"/>
            </a:xfrm>
            <a:prstGeom prst="roundRect">
              <a:avLst/>
            </a:prstGeom>
            <a:gradFill>
              <a:gsLst>
                <a:gs pos="0">
                  <a:srgbClr val="B7F2AB"/>
                </a:gs>
                <a:gs pos="37000">
                  <a:schemeClr val="accent1">
                    <a:lumMod val="45000"/>
                    <a:lumOff val="55000"/>
                  </a:schemeClr>
                </a:gs>
                <a:gs pos="78000">
                  <a:srgbClr val="E4DAFD"/>
                </a:gs>
                <a:gs pos="100000">
                  <a:srgbClr val="D0B6FF"/>
                </a:gs>
              </a:gsLst>
              <a:lin ang="5400000" scaled="1"/>
            </a:gradFill>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5F1600E-9043-FF43-BCF8-067BAF355F30}"/>
                </a:ext>
              </a:extLst>
            </p:cNvPr>
            <p:cNvSpPr txBox="1"/>
            <p:nvPr/>
          </p:nvSpPr>
          <p:spPr>
            <a:xfrm>
              <a:off x="2998523" y="4289721"/>
              <a:ext cx="3751476" cy="369332"/>
            </a:xfrm>
            <a:prstGeom prst="rect">
              <a:avLst/>
            </a:prstGeom>
            <a:noFill/>
          </p:spPr>
          <p:txBody>
            <a:bodyPr wrap="none" rtlCol="0">
              <a:spAutoFit/>
            </a:bodyPr>
            <a:lstStyle/>
            <a:p>
              <a:r>
                <a:rPr lang="en-US" b="1" dirty="0"/>
                <a:t>Institutional Awards:  R25 , T32, K12 </a:t>
              </a:r>
            </a:p>
          </p:txBody>
        </p:sp>
        <p:sp>
          <p:nvSpPr>
            <p:cNvPr id="11" name="TextBox 10">
              <a:extLst>
                <a:ext uri="{FF2B5EF4-FFF2-40B4-BE49-F238E27FC236}">
                  <a16:creationId xmlns:a16="http://schemas.microsoft.com/office/drawing/2014/main" id="{9FE1B4F9-65DC-FF43-8140-4DE0591B9045}"/>
                </a:ext>
              </a:extLst>
            </p:cNvPr>
            <p:cNvSpPr txBox="1"/>
            <p:nvPr/>
          </p:nvSpPr>
          <p:spPr>
            <a:xfrm>
              <a:off x="1653103" y="2886483"/>
              <a:ext cx="1418978" cy="369332"/>
            </a:xfrm>
            <a:prstGeom prst="rect">
              <a:avLst/>
            </a:prstGeom>
            <a:noFill/>
          </p:spPr>
          <p:txBody>
            <a:bodyPr wrap="none" rtlCol="0">
              <a:spAutoFit/>
            </a:bodyPr>
            <a:lstStyle/>
            <a:p>
              <a:r>
                <a:rPr lang="en-US" b="1" dirty="0"/>
                <a:t>  F30 *, F31 *</a:t>
              </a:r>
            </a:p>
          </p:txBody>
        </p:sp>
        <p:sp>
          <p:nvSpPr>
            <p:cNvPr id="12" name="TextBox 11">
              <a:extLst>
                <a:ext uri="{FF2B5EF4-FFF2-40B4-BE49-F238E27FC236}">
                  <a16:creationId xmlns:a16="http://schemas.microsoft.com/office/drawing/2014/main" id="{3CB52BB4-FE17-C54C-877E-D0BFB2FE5DAB}"/>
                </a:ext>
              </a:extLst>
            </p:cNvPr>
            <p:cNvSpPr txBox="1"/>
            <p:nvPr/>
          </p:nvSpPr>
          <p:spPr>
            <a:xfrm>
              <a:off x="3922998" y="3165964"/>
              <a:ext cx="692818" cy="369332"/>
            </a:xfrm>
            <a:prstGeom prst="rect">
              <a:avLst/>
            </a:prstGeom>
            <a:noFill/>
          </p:spPr>
          <p:txBody>
            <a:bodyPr wrap="none" rtlCol="0">
              <a:spAutoFit/>
            </a:bodyPr>
            <a:lstStyle/>
            <a:p>
              <a:r>
                <a:rPr lang="en-US" b="1" dirty="0"/>
                <a:t>F32 *</a:t>
              </a:r>
            </a:p>
          </p:txBody>
        </p:sp>
        <p:sp>
          <p:nvSpPr>
            <p:cNvPr id="14" name="TextBox 13">
              <a:extLst>
                <a:ext uri="{FF2B5EF4-FFF2-40B4-BE49-F238E27FC236}">
                  <a16:creationId xmlns:a16="http://schemas.microsoft.com/office/drawing/2014/main" id="{4C025599-F1FE-A548-B526-A00593570D7E}"/>
                </a:ext>
              </a:extLst>
            </p:cNvPr>
            <p:cNvSpPr txBox="1"/>
            <p:nvPr/>
          </p:nvSpPr>
          <p:spPr>
            <a:xfrm>
              <a:off x="5620239" y="3599624"/>
              <a:ext cx="1052789" cy="369332"/>
            </a:xfrm>
            <a:prstGeom prst="rect">
              <a:avLst/>
            </a:prstGeom>
            <a:noFill/>
          </p:spPr>
          <p:txBody>
            <a:bodyPr wrap="none" rtlCol="0">
              <a:spAutoFit/>
            </a:bodyPr>
            <a:lstStyle/>
            <a:p>
              <a:r>
                <a:rPr lang="en-US" b="1" dirty="0"/>
                <a:t>K awards</a:t>
              </a:r>
            </a:p>
          </p:txBody>
        </p:sp>
      </p:grpSp>
      <p:sp>
        <p:nvSpPr>
          <p:cNvPr id="3" name="TextBox 2">
            <a:extLst>
              <a:ext uri="{FF2B5EF4-FFF2-40B4-BE49-F238E27FC236}">
                <a16:creationId xmlns:a16="http://schemas.microsoft.com/office/drawing/2014/main" id="{94FA93CF-CC90-D147-ACF9-8ADC512CC480}"/>
              </a:ext>
            </a:extLst>
          </p:cNvPr>
          <p:cNvSpPr txBox="1"/>
          <p:nvPr/>
        </p:nvSpPr>
        <p:spPr>
          <a:xfrm>
            <a:off x="5299793" y="6429254"/>
            <a:ext cx="3496214" cy="276999"/>
          </a:xfrm>
          <a:prstGeom prst="rect">
            <a:avLst/>
          </a:prstGeom>
          <a:noFill/>
        </p:spPr>
        <p:txBody>
          <a:bodyPr wrap="none" rtlCol="0">
            <a:spAutoFit/>
          </a:bodyPr>
          <a:lstStyle/>
          <a:p>
            <a:r>
              <a:rPr lang="en-US" sz="1200" dirty="0"/>
              <a:t>Courtesy of  Susan Perkins, PhD, NCI Training Division</a:t>
            </a:r>
          </a:p>
        </p:txBody>
      </p:sp>
    </p:spTree>
    <p:extLst>
      <p:ext uri="{BB962C8B-B14F-4D97-AF65-F5344CB8AC3E}">
        <p14:creationId xmlns:p14="http://schemas.microsoft.com/office/powerpoint/2010/main" val="1087056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92812" y="505302"/>
            <a:ext cx="7886700" cy="994172"/>
          </a:xfrm>
        </p:spPr>
        <p:txBody>
          <a:bodyPr wrap="square" numCol="1" anchorCtr="0" compatLnSpc="1">
            <a:prstTxWarp prst="textNoShape">
              <a:avLst/>
            </a:prstTxWarp>
          </a:bodyPr>
          <a:lstStyle/>
          <a:p>
            <a:pPr eaLnBrk="1" hangingPunct="1">
              <a:defRPr/>
            </a:pPr>
            <a:r>
              <a:rPr lang="en-US" b="1" dirty="0">
                <a:solidFill>
                  <a:schemeClr val="accent1">
                    <a:lumMod val="75000"/>
                  </a:schemeClr>
                </a:solidFill>
                <a:effectLst>
                  <a:outerShdw blurRad="38100" dist="38100" dir="2700000" algn="tl">
                    <a:srgbClr val="C0C0C0"/>
                  </a:outerShdw>
                </a:effectLst>
                <a:latin typeface="+mn-lt"/>
              </a:rPr>
              <a:t>Research Strategy</a:t>
            </a:r>
          </a:p>
        </p:txBody>
      </p:sp>
      <p:sp>
        <p:nvSpPr>
          <p:cNvPr id="18435" name="Rectangle 3"/>
          <p:cNvSpPr>
            <a:spLocks noGrp="1" noChangeArrowheads="1"/>
          </p:cNvSpPr>
          <p:nvPr>
            <p:ph idx="1"/>
          </p:nvPr>
        </p:nvSpPr>
        <p:spPr>
          <a:xfrm>
            <a:off x="742950" y="1560434"/>
            <a:ext cx="7067550" cy="2618027"/>
          </a:xfrm>
        </p:spPr>
        <p:txBody>
          <a:bodyPr>
            <a:noAutofit/>
          </a:bodyPr>
          <a:lstStyle/>
          <a:p>
            <a:r>
              <a:rPr lang="en-US" sz="2400" dirty="0">
                <a:latin typeface="Arial" charset="0"/>
                <a:ea typeface="Arial" charset="0"/>
                <a:cs typeface="Arial" charset="0"/>
              </a:rPr>
              <a:t>Goal:  A tailored research training plan, including a description of the research strategy (preferably hypothesis-driven) well-suited to the stage of applicant’s career development</a:t>
            </a:r>
          </a:p>
          <a:p>
            <a:pPr marL="0" indent="0">
              <a:buNone/>
            </a:pPr>
            <a:endParaRPr lang="en-US" sz="2400" dirty="0">
              <a:latin typeface="Arial" charset="0"/>
              <a:ea typeface="Arial" charset="0"/>
              <a:cs typeface="Arial" charset="0"/>
            </a:endParaRPr>
          </a:p>
          <a:p>
            <a:pPr>
              <a:buClr>
                <a:schemeClr val="tx1"/>
              </a:buClr>
            </a:pPr>
            <a:r>
              <a:rPr lang="en-US" sz="2400" dirty="0">
                <a:latin typeface="Arial" charset="0"/>
                <a:ea typeface="Arial" charset="0"/>
                <a:cs typeface="Arial" charset="0"/>
              </a:rPr>
              <a:t>Approach: for each Aim include </a:t>
            </a:r>
          </a:p>
          <a:p>
            <a:pPr lvl="1">
              <a:buClr>
                <a:srgbClr val="FF0000"/>
              </a:buClr>
            </a:pPr>
            <a:r>
              <a:rPr lang="en-US" dirty="0">
                <a:latin typeface="Arial" charset="0"/>
                <a:ea typeface="Arial" charset="0"/>
                <a:cs typeface="Arial" charset="0"/>
              </a:rPr>
              <a:t>Rationale- for </a:t>
            </a:r>
            <a:r>
              <a:rPr lang="en-US" dirty="0" err="1">
                <a:latin typeface="Arial" charset="0"/>
                <a:ea typeface="Arial" charset="0"/>
                <a:cs typeface="Arial" charset="0"/>
              </a:rPr>
              <a:t>subaims</a:t>
            </a:r>
            <a:r>
              <a:rPr lang="en-US" dirty="0">
                <a:latin typeface="Arial" charset="0"/>
                <a:ea typeface="Arial" charset="0"/>
                <a:cs typeface="Arial" charset="0"/>
              </a:rPr>
              <a:t> and proposed studies</a:t>
            </a:r>
          </a:p>
          <a:p>
            <a:pPr lvl="1">
              <a:buClr>
                <a:srgbClr val="FF0000"/>
              </a:buClr>
            </a:pPr>
            <a:r>
              <a:rPr lang="en-US" dirty="0">
                <a:latin typeface="Arial" charset="0"/>
                <a:ea typeface="Arial" charset="0"/>
                <a:cs typeface="Arial" charset="0"/>
              </a:rPr>
              <a:t>Background/preliminary results</a:t>
            </a:r>
          </a:p>
          <a:p>
            <a:pPr lvl="1">
              <a:buClr>
                <a:srgbClr val="FF0000"/>
              </a:buClr>
            </a:pPr>
            <a:r>
              <a:rPr lang="en-US" dirty="0">
                <a:latin typeface="Arial" charset="0"/>
                <a:ea typeface="Arial" charset="0"/>
                <a:cs typeface="Arial" charset="0"/>
              </a:rPr>
              <a:t>Methods/Statistics</a:t>
            </a:r>
          </a:p>
          <a:p>
            <a:pPr lvl="1">
              <a:buClr>
                <a:srgbClr val="FF0000"/>
              </a:buClr>
            </a:pPr>
            <a:r>
              <a:rPr lang="en-US" dirty="0">
                <a:latin typeface="Arial" charset="0"/>
                <a:ea typeface="Arial" charset="0"/>
                <a:cs typeface="Arial" charset="0"/>
              </a:rPr>
              <a:t>Expected outcomes and interpretation </a:t>
            </a:r>
          </a:p>
          <a:p>
            <a:pPr lvl="1">
              <a:buClr>
                <a:srgbClr val="FF0000"/>
              </a:buClr>
            </a:pPr>
            <a:r>
              <a:rPr lang="en-US" dirty="0">
                <a:latin typeface="Arial" charset="0"/>
                <a:ea typeface="Arial" charset="0"/>
                <a:cs typeface="Arial" charset="0"/>
              </a:rPr>
              <a:t>Potential pitfalls and alternative strategies</a:t>
            </a:r>
          </a:p>
          <a:p>
            <a:pPr marL="0" indent="0">
              <a:buNone/>
            </a:pPr>
            <a:r>
              <a:rPr lang="en-US" sz="2400" dirty="0">
                <a:latin typeface="Arial" charset="0"/>
                <a:ea typeface="Arial" charset="0"/>
                <a:cs typeface="Arial" charset="0"/>
              </a:rPr>
              <a:t>		</a:t>
            </a:r>
          </a:p>
        </p:txBody>
      </p:sp>
      <p:pic>
        <p:nvPicPr>
          <p:cNvPr id="6" name="Picture 5">
            <a:extLst>
              <a:ext uri="{FF2B5EF4-FFF2-40B4-BE49-F238E27FC236}">
                <a16:creationId xmlns:a16="http://schemas.microsoft.com/office/drawing/2014/main" id="{C7BB0ECC-9F67-D94B-964D-DB2A0AA1B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6601" y="5985335"/>
            <a:ext cx="4007481" cy="872665"/>
          </a:xfrm>
          <a:prstGeom prst="rect">
            <a:avLst/>
          </a:prstGeom>
        </p:spPr>
      </p:pic>
    </p:spTree>
    <p:extLst>
      <p:ext uri="{BB962C8B-B14F-4D97-AF65-F5344CB8AC3E}">
        <p14:creationId xmlns:p14="http://schemas.microsoft.com/office/powerpoint/2010/main" val="2198631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928" y="324662"/>
            <a:ext cx="6172200" cy="857250"/>
          </a:xfrm>
        </p:spPr>
        <p:txBody>
          <a:bodyPr>
            <a:normAutofit/>
          </a:bodyPr>
          <a:lstStyle/>
          <a:p>
            <a:r>
              <a:rPr lang="en-US" sz="4000" b="1" dirty="0">
                <a:solidFill>
                  <a:schemeClr val="accent1">
                    <a:lumMod val="75000"/>
                  </a:schemeClr>
                </a:solidFill>
                <a:latin typeface="+mn-lt"/>
                <a:cs typeface="Arial" charset="0"/>
              </a:rPr>
              <a:t>Fellowship Applicant</a:t>
            </a:r>
          </a:p>
        </p:txBody>
      </p:sp>
      <p:sp>
        <p:nvSpPr>
          <p:cNvPr id="3" name="Content Placeholder 2"/>
          <p:cNvSpPr>
            <a:spLocks noGrp="1"/>
          </p:cNvSpPr>
          <p:nvPr>
            <p:ph idx="1"/>
          </p:nvPr>
        </p:nvSpPr>
        <p:spPr>
          <a:xfrm>
            <a:off x="358927" y="1598739"/>
            <a:ext cx="8090591" cy="3804721"/>
          </a:xfrm>
        </p:spPr>
        <p:txBody>
          <a:bodyPr>
            <a:normAutofit fontScale="92500" lnSpcReduction="10000"/>
          </a:bodyPr>
          <a:lstStyle/>
          <a:p>
            <a:r>
              <a:rPr lang="en-US" dirty="0">
                <a:cs typeface="Arial" charset="0"/>
              </a:rPr>
              <a:t>Are the applicant's </a:t>
            </a:r>
            <a:r>
              <a:rPr lang="en-US" u="sng" dirty="0">
                <a:cs typeface="Arial" charset="0"/>
              </a:rPr>
              <a:t>academic record and research experience</a:t>
            </a:r>
            <a:r>
              <a:rPr lang="en-US" dirty="0">
                <a:cs typeface="Arial" charset="0"/>
              </a:rPr>
              <a:t> of high quality? </a:t>
            </a:r>
          </a:p>
          <a:p>
            <a:endParaRPr lang="en-US" dirty="0">
              <a:cs typeface="Arial" charset="0"/>
            </a:endParaRPr>
          </a:p>
          <a:p>
            <a:r>
              <a:rPr lang="en-US" dirty="0">
                <a:cs typeface="Arial" charset="0"/>
              </a:rPr>
              <a:t>Does the applicant have the </a:t>
            </a:r>
            <a:r>
              <a:rPr lang="en-US" u="sng" dirty="0">
                <a:cs typeface="Arial" charset="0"/>
              </a:rPr>
              <a:t>potential</a:t>
            </a:r>
            <a:r>
              <a:rPr lang="en-US" dirty="0">
                <a:cs typeface="Arial" charset="0"/>
              </a:rPr>
              <a:t> to develop into an </a:t>
            </a:r>
            <a:r>
              <a:rPr lang="en-US" u="sng" dirty="0">
                <a:cs typeface="Arial" charset="0"/>
              </a:rPr>
              <a:t>independent and productive</a:t>
            </a:r>
            <a:r>
              <a:rPr lang="en-US" dirty="0">
                <a:cs typeface="Arial" charset="0"/>
              </a:rPr>
              <a:t> researcher in biomedical, behavioral or clinical science?  </a:t>
            </a:r>
          </a:p>
          <a:p>
            <a:endParaRPr lang="en-US" dirty="0">
              <a:cs typeface="Arial" charset="0"/>
            </a:endParaRPr>
          </a:p>
          <a:p>
            <a:r>
              <a:rPr lang="en-US" dirty="0">
                <a:cs typeface="Arial" charset="0"/>
              </a:rPr>
              <a:t>Does the applicant demonstrate </a:t>
            </a:r>
            <a:r>
              <a:rPr lang="en-US" u="sng" dirty="0">
                <a:cs typeface="Arial" charset="0"/>
              </a:rPr>
              <a:t>commitment</a:t>
            </a:r>
            <a:r>
              <a:rPr lang="en-US" dirty="0">
                <a:cs typeface="Arial" charset="0"/>
              </a:rPr>
              <a:t> to a career as an independent researcher in the future?</a:t>
            </a:r>
          </a:p>
        </p:txBody>
      </p:sp>
      <p:pic>
        <p:nvPicPr>
          <p:cNvPr id="8" name="Picture 7">
            <a:extLst>
              <a:ext uri="{FF2B5EF4-FFF2-40B4-BE49-F238E27FC236}">
                <a16:creationId xmlns:a16="http://schemas.microsoft.com/office/drawing/2014/main" id="{445189C1-D111-E14A-8F99-36CDE02CFA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39" y="5820287"/>
            <a:ext cx="4007481" cy="872665"/>
          </a:xfrm>
          <a:prstGeom prst="rect">
            <a:avLst/>
          </a:prstGeom>
        </p:spPr>
      </p:pic>
    </p:spTree>
    <p:extLst>
      <p:ext uri="{BB962C8B-B14F-4D97-AF65-F5344CB8AC3E}">
        <p14:creationId xmlns:p14="http://schemas.microsoft.com/office/powerpoint/2010/main" val="988190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10" y="159855"/>
            <a:ext cx="8168511" cy="857250"/>
          </a:xfrm>
        </p:spPr>
        <p:txBody>
          <a:bodyPr>
            <a:normAutofit/>
          </a:bodyPr>
          <a:lstStyle/>
          <a:p>
            <a:r>
              <a:rPr lang="en-US" b="1" dirty="0">
                <a:solidFill>
                  <a:schemeClr val="accent1">
                    <a:lumMod val="75000"/>
                  </a:schemeClr>
                </a:solidFill>
                <a:latin typeface="+mn-lt"/>
                <a:cs typeface="Arial" charset="0"/>
              </a:rPr>
              <a:t>Selection of Sponsor/co-Sponsor</a:t>
            </a:r>
          </a:p>
        </p:txBody>
      </p:sp>
      <p:sp>
        <p:nvSpPr>
          <p:cNvPr id="3" name="Content Placeholder 2"/>
          <p:cNvSpPr>
            <a:spLocks noGrp="1"/>
          </p:cNvSpPr>
          <p:nvPr>
            <p:ph idx="1"/>
          </p:nvPr>
        </p:nvSpPr>
        <p:spPr>
          <a:xfrm>
            <a:off x="443054" y="1017105"/>
            <a:ext cx="8314358" cy="5112234"/>
          </a:xfrm>
        </p:spPr>
        <p:txBody>
          <a:bodyPr>
            <a:noAutofit/>
          </a:bodyPr>
          <a:lstStyle/>
          <a:p>
            <a:pPr>
              <a:buClr>
                <a:srgbClr val="FF0000"/>
              </a:buClr>
            </a:pPr>
            <a:r>
              <a:rPr lang="en-US" sz="2400" dirty="0">
                <a:cs typeface="Arial" charset="0"/>
              </a:rPr>
              <a:t>Think: research expertise, training experience and success</a:t>
            </a:r>
          </a:p>
          <a:p>
            <a:pPr>
              <a:buClr>
                <a:srgbClr val="FF0000"/>
              </a:buClr>
            </a:pPr>
            <a:r>
              <a:rPr lang="en-US" sz="2400" dirty="0">
                <a:cs typeface="Arial" charset="0"/>
              </a:rPr>
              <a:t>If mentor is an Assistant Professor, may need to choose add</a:t>
            </a:r>
            <a:r>
              <a:rPr lang="ja-JP" altLang="en-US" sz="2400">
                <a:cs typeface="Arial" charset="0"/>
              </a:rPr>
              <a:t>’</a:t>
            </a:r>
            <a:r>
              <a:rPr lang="en-US" sz="2400" dirty="0">
                <a:cs typeface="Arial" charset="0"/>
              </a:rPr>
              <a:t>l senior person</a:t>
            </a:r>
          </a:p>
          <a:p>
            <a:pPr>
              <a:buClr>
                <a:srgbClr val="FF0000"/>
              </a:buClr>
            </a:pPr>
            <a:r>
              <a:rPr lang="en-US" sz="2400" dirty="0">
                <a:cs typeface="Arial" charset="0"/>
              </a:rPr>
              <a:t>Mentoring teams (committees) are sometimes appropriate  </a:t>
            </a:r>
          </a:p>
          <a:p>
            <a:pPr>
              <a:buClr>
                <a:srgbClr val="FF0000"/>
              </a:buClr>
            </a:pPr>
            <a:r>
              <a:rPr lang="en-US" sz="2400" dirty="0">
                <a:cs typeface="Arial" charset="0"/>
              </a:rPr>
              <a:t>Are the sponsor(s’) </a:t>
            </a:r>
            <a:r>
              <a:rPr lang="en-US" sz="2400" u="sng" dirty="0">
                <a:cs typeface="Arial" charset="0"/>
              </a:rPr>
              <a:t>research qualifications </a:t>
            </a:r>
            <a:r>
              <a:rPr lang="en-US" sz="2400" dirty="0">
                <a:cs typeface="Arial" charset="0"/>
              </a:rPr>
              <a:t>(including recent publications) and track record of </a:t>
            </a:r>
            <a:r>
              <a:rPr lang="en-US" sz="2400" u="sng" dirty="0">
                <a:cs typeface="Arial" charset="0"/>
              </a:rPr>
              <a:t>mentoring individuals at a similar stage</a:t>
            </a:r>
            <a:r>
              <a:rPr lang="en-US" sz="2400" dirty="0">
                <a:cs typeface="Arial" charset="0"/>
              </a:rPr>
              <a:t> appropriate for the needs of the applicant? </a:t>
            </a:r>
          </a:p>
          <a:p>
            <a:pPr>
              <a:buClr>
                <a:srgbClr val="FF0000"/>
              </a:buClr>
            </a:pPr>
            <a:r>
              <a:rPr lang="en-US" sz="2400" dirty="0">
                <a:cs typeface="Arial" charset="0"/>
              </a:rPr>
              <a:t>Is there evidence of a </a:t>
            </a:r>
            <a:r>
              <a:rPr lang="en-US" sz="2400" u="sng" dirty="0">
                <a:cs typeface="Arial" charset="0"/>
              </a:rPr>
              <a:t>match </a:t>
            </a:r>
            <a:r>
              <a:rPr lang="en-US" sz="2400" dirty="0">
                <a:cs typeface="Arial" charset="0"/>
              </a:rPr>
              <a:t>between the research </a:t>
            </a:r>
            <a:r>
              <a:rPr lang="en-US" sz="2400" u="sng" dirty="0">
                <a:cs typeface="Arial" charset="0"/>
              </a:rPr>
              <a:t>interests</a:t>
            </a:r>
            <a:r>
              <a:rPr lang="en-US" sz="2400" dirty="0">
                <a:cs typeface="Arial" charset="0"/>
              </a:rPr>
              <a:t> of the applicant and the sponsor(s)?  </a:t>
            </a:r>
          </a:p>
          <a:p>
            <a:pPr>
              <a:buClr>
                <a:srgbClr val="FF0000"/>
              </a:buClr>
            </a:pPr>
            <a:r>
              <a:rPr lang="en-US" sz="2400" dirty="0">
                <a:cs typeface="Arial" charset="0"/>
              </a:rPr>
              <a:t>Do the sponsor(s) demonstrate an understanding of the </a:t>
            </a:r>
            <a:r>
              <a:rPr lang="en-US" sz="2400" u="sng" dirty="0">
                <a:cs typeface="Arial" charset="0"/>
              </a:rPr>
              <a:t>applicant’s training needs </a:t>
            </a:r>
            <a:r>
              <a:rPr lang="en-US" sz="2400" dirty="0">
                <a:cs typeface="Arial" charset="0"/>
              </a:rPr>
              <a:t>as well as the ability and </a:t>
            </a:r>
            <a:r>
              <a:rPr lang="en-US" sz="2400" u="sng" dirty="0">
                <a:cs typeface="Arial" charset="0"/>
              </a:rPr>
              <a:t>commitment to assist </a:t>
            </a:r>
            <a:r>
              <a:rPr lang="en-US" sz="2400" dirty="0">
                <a:cs typeface="Arial" charset="0"/>
              </a:rPr>
              <a:t>in meeting these needs?  </a:t>
            </a:r>
          </a:p>
          <a:p>
            <a:pPr>
              <a:buClr>
                <a:srgbClr val="FF0000"/>
              </a:buClr>
            </a:pPr>
            <a:r>
              <a:rPr lang="en-US" sz="2400" dirty="0">
                <a:cs typeface="Arial" charset="0"/>
              </a:rPr>
              <a:t>Is there evidence of adequate research funds to support the applicant’s proposed research project and training for the duration of the fellowship?</a:t>
            </a:r>
            <a:r>
              <a:rPr lang="en-US" sz="2000" dirty="0">
                <a:cs typeface="Arial" charset="0"/>
              </a:rPr>
              <a:t>  </a:t>
            </a:r>
          </a:p>
          <a:p>
            <a:endParaRPr lang="en-US" sz="2000" dirty="0">
              <a:latin typeface="Arial" charset="0"/>
              <a:cs typeface="Arial" charset="0"/>
            </a:endParaRPr>
          </a:p>
        </p:txBody>
      </p:sp>
      <p:sp>
        <p:nvSpPr>
          <p:cNvPr id="4" name="Rectangle 3"/>
          <p:cNvSpPr/>
          <p:nvPr/>
        </p:nvSpPr>
        <p:spPr>
          <a:xfrm>
            <a:off x="443054" y="432084"/>
            <a:ext cx="6821714" cy="369332"/>
          </a:xfrm>
          <a:prstGeom prst="rect">
            <a:avLst/>
          </a:prstGeom>
        </p:spPr>
        <p:txBody>
          <a:bodyPr wrap="square">
            <a:spAutoFit/>
          </a:bodyPr>
          <a:lstStyle/>
          <a:p>
            <a:r>
              <a:rPr lang="en-US" dirty="0">
                <a:latin typeface="Arial" charset="0"/>
                <a:cs typeface="Arial" charset="0"/>
              </a:rPr>
              <a:t>	</a:t>
            </a:r>
          </a:p>
        </p:txBody>
      </p:sp>
      <p:pic>
        <p:nvPicPr>
          <p:cNvPr id="8" name="Picture 7">
            <a:extLst>
              <a:ext uri="{FF2B5EF4-FFF2-40B4-BE49-F238E27FC236}">
                <a16:creationId xmlns:a16="http://schemas.microsoft.com/office/drawing/2014/main" id="{53255C99-8863-6740-AE06-80612C8DDA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0692" y="6076648"/>
            <a:ext cx="3588152" cy="781352"/>
          </a:xfrm>
          <a:prstGeom prst="rect">
            <a:avLst/>
          </a:prstGeom>
        </p:spPr>
      </p:pic>
    </p:spTree>
    <p:extLst>
      <p:ext uri="{BB962C8B-B14F-4D97-AF65-F5344CB8AC3E}">
        <p14:creationId xmlns:p14="http://schemas.microsoft.com/office/powerpoint/2010/main" val="3049927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9056" y="1220394"/>
            <a:ext cx="8601215" cy="4639732"/>
          </a:xfrm>
          <a:prstGeom prst="rect">
            <a:avLst/>
          </a:prstGeom>
          <a:noFill/>
        </p:spPr>
        <p:txBody>
          <a:bodyPr wrap="square" rtlCol="0">
            <a:spAutoFit/>
          </a:bodyPr>
          <a:lstStyle/>
          <a:p>
            <a:endParaRPr lang="en-US" sz="750" dirty="0">
              <a:latin typeface="Arial" charset="0"/>
              <a:cs typeface="Arial" charset="0"/>
            </a:endParaRPr>
          </a:p>
          <a:p>
            <a:pPr marL="285750" indent="-285750">
              <a:buClr>
                <a:srgbClr val="FF0000"/>
              </a:buClr>
              <a:buFont typeface="Arial" panose="020B0604020202020204" pitchFamily="34" charset="0"/>
              <a:buChar char="•"/>
            </a:pPr>
            <a:r>
              <a:rPr lang="en-US" sz="2400" dirty="0">
                <a:cs typeface="Arial" charset="0"/>
              </a:rPr>
              <a:t>Think: Thesis committee composition, conferences, coursework, publications, national meetings, professional skill development </a:t>
            </a:r>
          </a:p>
          <a:p>
            <a:pPr marL="285750" indent="-285750">
              <a:lnSpc>
                <a:spcPct val="150000"/>
              </a:lnSpc>
              <a:buClr>
                <a:srgbClr val="FF0000"/>
              </a:buClr>
              <a:buFont typeface="Arial" panose="020B0604020202020204" pitchFamily="34" charset="0"/>
              <a:buChar char="•"/>
            </a:pPr>
            <a:r>
              <a:rPr lang="en-US" sz="2400" dirty="0">
                <a:cs typeface="Arial" charset="0"/>
              </a:rPr>
              <a:t>Is the proposed research plan of high scientific quality? </a:t>
            </a:r>
          </a:p>
          <a:p>
            <a:pPr marL="285750" indent="-285750">
              <a:lnSpc>
                <a:spcPct val="150000"/>
              </a:lnSpc>
              <a:buClr>
                <a:srgbClr val="FF0000"/>
              </a:buClr>
              <a:buFont typeface="Arial" panose="020B0604020202020204" pitchFamily="34" charset="0"/>
              <a:buChar char="•"/>
            </a:pPr>
            <a:r>
              <a:rPr lang="en-US" sz="2400" dirty="0">
                <a:cs typeface="Arial" charset="0"/>
              </a:rPr>
              <a:t>Does it relate to the applicant's training plan? </a:t>
            </a:r>
          </a:p>
          <a:p>
            <a:pPr marL="285750" indent="-285750">
              <a:lnSpc>
                <a:spcPct val="150000"/>
              </a:lnSpc>
              <a:buClr>
                <a:srgbClr val="FF0000"/>
              </a:buClr>
              <a:buFont typeface="Arial" panose="020B0604020202020204" pitchFamily="34" charset="0"/>
              <a:buChar char="•"/>
            </a:pPr>
            <a:r>
              <a:rPr lang="en-US" sz="2400" dirty="0">
                <a:cs typeface="Arial" charset="0"/>
              </a:rPr>
              <a:t>Is the training plan consistent with the applicant's stage of research development? </a:t>
            </a:r>
          </a:p>
          <a:p>
            <a:pPr marL="285750" indent="-285750">
              <a:buClr>
                <a:srgbClr val="FF0000"/>
              </a:buClr>
              <a:buFont typeface="Arial" panose="020B0604020202020204" pitchFamily="34" charset="0"/>
              <a:buChar char="•"/>
            </a:pPr>
            <a:r>
              <a:rPr lang="en-US" sz="2400" dirty="0">
                <a:cs typeface="Arial" charset="0"/>
              </a:rPr>
              <a:t>Will the research training plan provide the applicant with individualized and supervised experiences that will develop research skills needed for his/her independent and productive research career? 	</a:t>
            </a:r>
          </a:p>
        </p:txBody>
      </p:sp>
      <p:pic>
        <p:nvPicPr>
          <p:cNvPr id="7" name="Picture 6">
            <a:extLst>
              <a:ext uri="{FF2B5EF4-FFF2-40B4-BE49-F238E27FC236}">
                <a16:creationId xmlns:a16="http://schemas.microsoft.com/office/drawing/2014/main" id="{9457ED8C-730D-DF4E-A3B3-10555A9351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5848" y="6005491"/>
            <a:ext cx="3588152" cy="781352"/>
          </a:xfrm>
          <a:prstGeom prst="rect">
            <a:avLst/>
          </a:prstGeom>
        </p:spPr>
      </p:pic>
      <p:sp>
        <p:nvSpPr>
          <p:cNvPr id="2" name="Rectangle 1">
            <a:extLst>
              <a:ext uri="{FF2B5EF4-FFF2-40B4-BE49-F238E27FC236}">
                <a16:creationId xmlns:a16="http://schemas.microsoft.com/office/drawing/2014/main" id="{AF651F52-395A-014F-BD82-4E7E7FDDEC6B}"/>
              </a:ext>
            </a:extLst>
          </p:cNvPr>
          <p:cNvSpPr/>
          <p:nvPr/>
        </p:nvSpPr>
        <p:spPr>
          <a:xfrm>
            <a:off x="429056" y="397922"/>
            <a:ext cx="8601215" cy="677108"/>
          </a:xfrm>
          <a:prstGeom prst="rect">
            <a:avLst/>
          </a:prstGeom>
        </p:spPr>
        <p:txBody>
          <a:bodyPr wrap="square">
            <a:spAutoFit/>
          </a:bodyPr>
          <a:lstStyle/>
          <a:p>
            <a:r>
              <a:rPr lang="en-US" sz="3800" b="1" dirty="0">
                <a:solidFill>
                  <a:schemeClr val="accent1">
                    <a:lumMod val="75000"/>
                  </a:schemeClr>
                </a:solidFill>
                <a:cs typeface="Arial" charset="0"/>
              </a:rPr>
              <a:t>Goals for Fellowship Training and Career</a:t>
            </a:r>
          </a:p>
        </p:txBody>
      </p:sp>
    </p:spTree>
    <p:extLst>
      <p:ext uri="{BB962C8B-B14F-4D97-AF65-F5344CB8AC3E}">
        <p14:creationId xmlns:p14="http://schemas.microsoft.com/office/powerpoint/2010/main" val="1337669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6938" y="1145690"/>
            <a:ext cx="8326581" cy="4832092"/>
          </a:xfrm>
          <a:prstGeom prst="rect">
            <a:avLst/>
          </a:prstGeom>
          <a:noFill/>
        </p:spPr>
        <p:txBody>
          <a:bodyPr wrap="square" rtlCol="0">
            <a:spAutoFit/>
          </a:bodyPr>
          <a:lstStyle/>
          <a:p>
            <a:pPr marL="365760">
              <a:buClr>
                <a:srgbClr val="FF0000"/>
              </a:buClr>
            </a:pPr>
            <a:endParaRPr lang="en-US" sz="2800" dirty="0">
              <a:cs typeface="Arial" charset="0"/>
            </a:endParaRPr>
          </a:p>
          <a:p>
            <a:pPr marL="365760" indent="-342900">
              <a:buClr>
                <a:srgbClr val="FF0000"/>
              </a:buClr>
              <a:buFont typeface="Arial" charset="0"/>
              <a:buChar char="•"/>
            </a:pPr>
            <a:r>
              <a:rPr lang="en-US" sz="2800" dirty="0">
                <a:cs typeface="Arial" charset="0"/>
              </a:rPr>
              <a:t>Does the proposed research training plan have </a:t>
            </a:r>
          </a:p>
          <a:p>
            <a:pPr marL="365760">
              <a:buClr>
                <a:srgbClr val="FF0000"/>
              </a:buClr>
            </a:pPr>
            <a:r>
              <a:rPr lang="en-US" sz="2800" dirty="0">
                <a:cs typeface="Arial" charset="0"/>
              </a:rPr>
              <a:t>the potential to provide the applicant fellow with </a:t>
            </a:r>
          </a:p>
          <a:p>
            <a:pPr marL="365760">
              <a:buClr>
                <a:srgbClr val="FF0000"/>
              </a:buClr>
            </a:pPr>
            <a:r>
              <a:rPr lang="en-US" sz="2800" dirty="0">
                <a:cs typeface="Arial" charset="0"/>
              </a:rPr>
              <a:t>the requisite individualized and supervised </a:t>
            </a:r>
          </a:p>
          <a:p>
            <a:pPr marL="365760">
              <a:buClr>
                <a:srgbClr val="FF0000"/>
              </a:buClr>
            </a:pPr>
            <a:r>
              <a:rPr lang="en-US" sz="2800" dirty="0">
                <a:cs typeface="Arial" charset="0"/>
              </a:rPr>
              <a:t>experiences that will develop his/her research skills? </a:t>
            </a:r>
          </a:p>
          <a:p>
            <a:pPr>
              <a:buClr>
                <a:srgbClr val="FF0000"/>
              </a:buClr>
            </a:pPr>
            <a:endParaRPr lang="en-US" sz="2800" dirty="0">
              <a:cs typeface="Arial" charset="0"/>
            </a:endParaRPr>
          </a:p>
          <a:p>
            <a:pPr marL="342900" indent="-342900">
              <a:buClr>
                <a:srgbClr val="FF0000"/>
              </a:buClr>
              <a:buFont typeface="Arial" panose="020B0604020202020204" pitchFamily="34" charset="0"/>
              <a:buChar char="•"/>
            </a:pPr>
            <a:r>
              <a:rPr lang="en-US" sz="2800" dirty="0">
                <a:cs typeface="Arial" charset="0"/>
              </a:rPr>
              <a:t>Does the proposed research training have the potential to serve as a sound foundation that will lead the applicant fellow to an independent and productive career?</a:t>
            </a:r>
          </a:p>
          <a:p>
            <a:r>
              <a:rPr lang="en-US" sz="2800" dirty="0">
                <a:latin typeface="Arial" charset="0"/>
                <a:cs typeface="Arial" charset="0"/>
              </a:rPr>
              <a:t>	</a:t>
            </a:r>
          </a:p>
        </p:txBody>
      </p:sp>
      <p:pic>
        <p:nvPicPr>
          <p:cNvPr id="7" name="Picture 6">
            <a:extLst>
              <a:ext uri="{FF2B5EF4-FFF2-40B4-BE49-F238E27FC236}">
                <a16:creationId xmlns:a16="http://schemas.microsoft.com/office/drawing/2014/main" id="{2567290B-0F21-174C-896C-6CBFE93EF7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1213" y="5977782"/>
            <a:ext cx="3588152" cy="781352"/>
          </a:xfrm>
          <a:prstGeom prst="rect">
            <a:avLst/>
          </a:prstGeom>
        </p:spPr>
      </p:pic>
      <p:sp>
        <p:nvSpPr>
          <p:cNvPr id="2" name="TextBox 1">
            <a:extLst>
              <a:ext uri="{FF2B5EF4-FFF2-40B4-BE49-F238E27FC236}">
                <a16:creationId xmlns:a16="http://schemas.microsoft.com/office/drawing/2014/main" id="{196722B9-BCC1-A043-B0D2-F042C6D8B588}"/>
              </a:ext>
            </a:extLst>
          </p:cNvPr>
          <p:cNvSpPr txBox="1"/>
          <p:nvPr/>
        </p:nvSpPr>
        <p:spPr>
          <a:xfrm>
            <a:off x="720902" y="376249"/>
            <a:ext cx="4994275" cy="769441"/>
          </a:xfrm>
          <a:prstGeom prst="rect">
            <a:avLst/>
          </a:prstGeom>
          <a:noFill/>
        </p:spPr>
        <p:txBody>
          <a:bodyPr wrap="square" rtlCol="0">
            <a:spAutoFit/>
          </a:bodyPr>
          <a:lstStyle/>
          <a:p>
            <a:r>
              <a:rPr lang="en-US" sz="4400" b="1" dirty="0">
                <a:solidFill>
                  <a:schemeClr val="accent1">
                    <a:lumMod val="75000"/>
                  </a:schemeClr>
                </a:solidFill>
                <a:cs typeface="Arial" charset="0"/>
              </a:rPr>
              <a:t>Training Potential</a:t>
            </a:r>
          </a:p>
        </p:txBody>
      </p:sp>
    </p:spTree>
    <p:extLst>
      <p:ext uri="{BB962C8B-B14F-4D97-AF65-F5344CB8AC3E}">
        <p14:creationId xmlns:p14="http://schemas.microsoft.com/office/powerpoint/2010/main" val="582957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309" y="551447"/>
            <a:ext cx="7626828" cy="1325563"/>
          </a:xfrm>
        </p:spPr>
        <p:txBody>
          <a:bodyPr>
            <a:normAutofit/>
          </a:bodyPr>
          <a:lstStyle/>
          <a:p>
            <a:r>
              <a:rPr lang="en-US" b="1" dirty="0">
                <a:solidFill>
                  <a:schemeClr val="accent1">
                    <a:lumMod val="75000"/>
                  </a:schemeClr>
                </a:solidFill>
                <a:latin typeface="+mn-lt"/>
                <a:cs typeface="Arial" charset="0"/>
              </a:rPr>
              <a:t>Institutional Environment &amp; Commitment to Training</a:t>
            </a:r>
          </a:p>
        </p:txBody>
      </p:sp>
      <p:sp>
        <p:nvSpPr>
          <p:cNvPr id="3" name="Content Placeholder 2"/>
          <p:cNvSpPr>
            <a:spLocks noGrp="1"/>
          </p:cNvSpPr>
          <p:nvPr>
            <p:ph idx="1"/>
          </p:nvPr>
        </p:nvSpPr>
        <p:spPr>
          <a:xfrm>
            <a:off x="762000" y="2062287"/>
            <a:ext cx="8063345" cy="3923326"/>
          </a:xfrm>
        </p:spPr>
        <p:txBody>
          <a:bodyPr>
            <a:noAutofit/>
          </a:bodyPr>
          <a:lstStyle/>
          <a:p>
            <a:pPr>
              <a:buClr>
                <a:srgbClr val="FF0000"/>
              </a:buClr>
            </a:pPr>
            <a:r>
              <a:rPr lang="en-US" sz="2400" dirty="0">
                <a:cs typeface="Arial" charset="0"/>
              </a:rPr>
              <a:t>Are the research facilities, resources (e.g. equipment, laboratory space, computer time, subject populations), and training opportunities (e.g. seminars, workshops, professional development opportunities) adequate and appropriate? </a:t>
            </a:r>
          </a:p>
          <a:p>
            <a:pPr>
              <a:buClr>
                <a:srgbClr val="FF0000"/>
              </a:buClr>
            </a:pPr>
            <a:endParaRPr lang="en-US" sz="2400" dirty="0">
              <a:cs typeface="Arial" charset="0"/>
            </a:endParaRPr>
          </a:p>
          <a:p>
            <a:pPr>
              <a:buClr>
                <a:srgbClr val="FF0000"/>
              </a:buClr>
            </a:pPr>
            <a:r>
              <a:rPr lang="en-US" sz="2400" dirty="0">
                <a:cs typeface="Arial" charset="0"/>
              </a:rPr>
              <a:t>Is the institutional environment for the applicant’s scientific development of high quality?  Is there appropriate institutional commitment to fostering the applicant's mentored training toward his/her research career goals?</a:t>
            </a:r>
          </a:p>
        </p:txBody>
      </p:sp>
      <p:pic>
        <p:nvPicPr>
          <p:cNvPr id="7" name="Picture 6">
            <a:extLst>
              <a:ext uri="{FF2B5EF4-FFF2-40B4-BE49-F238E27FC236}">
                <a16:creationId xmlns:a16="http://schemas.microsoft.com/office/drawing/2014/main" id="{CE9023D1-1562-6941-BA4B-0FF8F5A5D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7193" y="5985613"/>
            <a:ext cx="3588152" cy="781352"/>
          </a:xfrm>
          <a:prstGeom prst="rect">
            <a:avLst/>
          </a:prstGeom>
        </p:spPr>
      </p:pic>
    </p:spTree>
    <p:extLst>
      <p:ext uri="{BB962C8B-B14F-4D97-AF65-F5344CB8AC3E}">
        <p14:creationId xmlns:p14="http://schemas.microsoft.com/office/powerpoint/2010/main" val="1901138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28458" y="370576"/>
            <a:ext cx="7886700" cy="994172"/>
          </a:xfrm>
        </p:spPr>
        <p:txBody>
          <a:bodyPr wrap="square" numCol="1" anchorCtr="0" compatLnSpc="1">
            <a:prstTxWarp prst="textNoShape">
              <a:avLst/>
            </a:prstTxWarp>
            <a:normAutofit/>
          </a:bodyPr>
          <a:lstStyle/>
          <a:p>
            <a:pPr eaLnBrk="1" hangingPunct="1">
              <a:defRPr/>
            </a:pPr>
            <a:r>
              <a:rPr lang="en-US" b="1" dirty="0">
                <a:solidFill>
                  <a:schemeClr val="accent1">
                    <a:lumMod val="75000"/>
                  </a:schemeClr>
                </a:solidFill>
                <a:effectLst>
                  <a:outerShdw blurRad="38100" dist="38100" dir="2700000" algn="tl">
                    <a:srgbClr val="C0C0C0"/>
                  </a:outerShdw>
                </a:effectLst>
                <a:latin typeface="+mn-lt"/>
                <a:ea typeface="Arial" charset="0"/>
                <a:cs typeface="Arial" charset="0"/>
              </a:rPr>
              <a:t>Other Sections</a:t>
            </a:r>
          </a:p>
        </p:txBody>
      </p:sp>
      <p:sp>
        <p:nvSpPr>
          <p:cNvPr id="19459" name="Rectangle 3"/>
          <p:cNvSpPr>
            <a:spLocks noGrp="1" noChangeArrowheads="1"/>
          </p:cNvSpPr>
          <p:nvPr>
            <p:ph idx="1"/>
          </p:nvPr>
        </p:nvSpPr>
        <p:spPr>
          <a:xfrm>
            <a:off x="1016576" y="1422472"/>
            <a:ext cx="7711788" cy="4000500"/>
          </a:xfrm>
        </p:spPr>
        <p:txBody>
          <a:bodyPr>
            <a:normAutofit/>
          </a:bodyPr>
          <a:lstStyle/>
          <a:p>
            <a:pPr>
              <a:spcBef>
                <a:spcPct val="0"/>
              </a:spcBef>
            </a:pPr>
            <a:r>
              <a:rPr lang="en-US" dirty="0">
                <a:latin typeface="Arial" charset="0"/>
                <a:cs typeface="Arial" charset="0"/>
              </a:rPr>
              <a:t> </a:t>
            </a:r>
            <a:r>
              <a:rPr lang="en-US" dirty="0" err="1">
                <a:latin typeface="Arial" charset="0"/>
                <a:cs typeface="Arial" charset="0"/>
              </a:rPr>
              <a:t>Biosketch</a:t>
            </a:r>
            <a:endParaRPr lang="en-US" dirty="0">
              <a:latin typeface="Arial" charset="0"/>
              <a:cs typeface="Arial" charset="0"/>
            </a:endParaRPr>
          </a:p>
          <a:p>
            <a:pPr marL="0" indent="0">
              <a:spcBef>
                <a:spcPct val="0"/>
              </a:spcBef>
              <a:buNone/>
            </a:pPr>
            <a:r>
              <a:rPr lang="en-US" dirty="0">
                <a:latin typeface="Arial" charset="0"/>
                <a:cs typeface="Arial" charset="0"/>
              </a:rPr>
              <a:t> </a:t>
            </a:r>
          </a:p>
          <a:p>
            <a:pPr>
              <a:spcBef>
                <a:spcPct val="0"/>
              </a:spcBef>
            </a:pPr>
            <a:r>
              <a:rPr lang="en-US" dirty="0">
                <a:latin typeface="Arial" charset="0"/>
                <a:cs typeface="Arial" charset="0"/>
              </a:rPr>
              <a:t> Budget</a:t>
            </a:r>
          </a:p>
          <a:p>
            <a:pPr>
              <a:spcBef>
                <a:spcPct val="0"/>
              </a:spcBef>
            </a:pPr>
            <a:endParaRPr lang="en-US" dirty="0">
              <a:latin typeface="Arial" charset="0"/>
              <a:cs typeface="Arial" charset="0"/>
            </a:endParaRPr>
          </a:p>
          <a:p>
            <a:pPr>
              <a:spcBef>
                <a:spcPct val="0"/>
              </a:spcBef>
            </a:pPr>
            <a:r>
              <a:rPr lang="en-US" dirty="0">
                <a:latin typeface="Arial" charset="0"/>
                <a:cs typeface="Arial" charset="0"/>
              </a:rPr>
              <a:t> Vertebrate Animals/Human Subjects</a:t>
            </a:r>
          </a:p>
          <a:p>
            <a:pPr marL="0" indent="0">
              <a:spcBef>
                <a:spcPct val="0"/>
              </a:spcBef>
              <a:buNone/>
            </a:pPr>
            <a:endParaRPr lang="en-US" dirty="0">
              <a:latin typeface="Arial" charset="0"/>
              <a:cs typeface="Arial" charset="0"/>
            </a:endParaRPr>
          </a:p>
          <a:p>
            <a:pPr>
              <a:spcBef>
                <a:spcPct val="0"/>
              </a:spcBef>
            </a:pPr>
            <a:r>
              <a:rPr lang="en-US" dirty="0">
                <a:latin typeface="Arial" charset="0"/>
                <a:cs typeface="Arial" charset="0"/>
              </a:rPr>
              <a:t> Letters of reference: Provide program announcement number, NIH commons user name, update CV, specific aims</a:t>
            </a:r>
          </a:p>
          <a:p>
            <a:pPr>
              <a:spcBef>
                <a:spcPct val="0"/>
              </a:spcBef>
            </a:pPr>
            <a:endParaRPr lang="en-US" dirty="0">
              <a:latin typeface="Arial" charset="0"/>
              <a:cs typeface="Arial" charset="0"/>
            </a:endParaRPr>
          </a:p>
          <a:p>
            <a:pPr marL="0" indent="0">
              <a:spcBef>
                <a:spcPct val="0"/>
              </a:spcBef>
              <a:buNone/>
            </a:pPr>
            <a:endParaRPr lang="en-US" dirty="0">
              <a:latin typeface="Arial" charset="0"/>
              <a:cs typeface="Arial" charset="0"/>
            </a:endParaRPr>
          </a:p>
          <a:p>
            <a:pPr>
              <a:spcBef>
                <a:spcPct val="0"/>
              </a:spcBef>
            </a:pPr>
            <a:endParaRPr lang="en-US" dirty="0">
              <a:latin typeface="Arial" charset="0"/>
              <a:cs typeface="Arial" charset="0"/>
            </a:endParaRPr>
          </a:p>
          <a:p>
            <a:pPr>
              <a:spcBef>
                <a:spcPct val="0"/>
              </a:spcBef>
            </a:pPr>
            <a:endParaRPr lang="en-US" dirty="0">
              <a:latin typeface="Arial" charset="0"/>
              <a:cs typeface="Arial" charset="0"/>
            </a:endParaRPr>
          </a:p>
        </p:txBody>
      </p:sp>
      <p:sp>
        <p:nvSpPr>
          <p:cNvPr id="2" name="Rectangle 1"/>
          <p:cNvSpPr/>
          <p:nvPr/>
        </p:nvSpPr>
        <p:spPr>
          <a:xfrm>
            <a:off x="912234" y="5085230"/>
            <a:ext cx="7719148" cy="892552"/>
          </a:xfrm>
          <a:prstGeom prst="rect">
            <a:avLst/>
          </a:prstGeom>
        </p:spPr>
        <p:txBody>
          <a:bodyPr wrap="square">
            <a:spAutoFit/>
          </a:bodyPr>
          <a:lstStyle/>
          <a:p>
            <a:pPr marL="457200" indent="-457200">
              <a:buClr>
                <a:schemeClr val="tx1"/>
              </a:buClr>
              <a:buFont typeface="Arial" panose="020B0604020202020204" pitchFamily="34" charset="0"/>
              <a:buChar char="•"/>
            </a:pPr>
            <a:r>
              <a:rPr lang="en-US" sz="2600" dirty="0">
                <a:latin typeface="Arial" charset="0"/>
                <a:cs typeface="Arial" charset="0"/>
              </a:rPr>
              <a:t>Responsible Conduct of Research: Ethics classes to be taken </a:t>
            </a:r>
          </a:p>
        </p:txBody>
      </p:sp>
      <p:pic>
        <p:nvPicPr>
          <p:cNvPr id="8" name="Picture 7">
            <a:extLst>
              <a:ext uri="{FF2B5EF4-FFF2-40B4-BE49-F238E27FC236}">
                <a16:creationId xmlns:a16="http://schemas.microsoft.com/office/drawing/2014/main" id="{58340E58-CF1E-1F4D-A6F2-A24F72934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1213" y="5977782"/>
            <a:ext cx="3588152" cy="781352"/>
          </a:xfrm>
          <a:prstGeom prst="rect">
            <a:avLst/>
          </a:prstGeom>
        </p:spPr>
      </p:pic>
    </p:spTree>
    <p:extLst>
      <p:ext uri="{BB962C8B-B14F-4D97-AF65-F5344CB8AC3E}">
        <p14:creationId xmlns:p14="http://schemas.microsoft.com/office/powerpoint/2010/main" val="3846797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885BC8-613B-054F-B11F-04EC6F0E31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0481" y="1327467"/>
            <a:ext cx="6327589" cy="4736651"/>
          </a:xfrm>
          <a:prstGeom prst="rect">
            <a:avLst/>
          </a:prstGeom>
        </p:spPr>
      </p:pic>
      <p:pic>
        <p:nvPicPr>
          <p:cNvPr id="8" name="Picture 7">
            <a:extLst>
              <a:ext uri="{FF2B5EF4-FFF2-40B4-BE49-F238E27FC236}">
                <a16:creationId xmlns:a16="http://schemas.microsoft.com/office/drawing/2014/main" id="{F58FA047-8999-4B41-9E0D-468D92C8F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5465" y="6226200"/>
            <a:ext cx="3147590" cy="566701"/>
          </a:xfrm>
          <a:prstGeom prst="rect">
            <a:avLst/>
          </a:prstGeom>
        </p:spPr>
      </p:pic>
      <p:sp>
        <p:nvSpPr>
          <p:cNvPr id="3" name="TextBox 2">
            <a:extLst>
              <a:ext uri="{FF2B5EF4-FFF2-40B4-BE49-F238E27FC236}">
                <a16:creationId xmlns:a16="http://schemas.microsoft.com/office/drawing/2014/main" id="{A3529146-9CE2-7A41-A2F0-CF3509D00E44}"/>
              </a:ext>
            </a:extLst>
          </p:cNvPr>
          <p:cNvSpPr txBox="1"/>
          <p:nvPr/>
        </p:nvSpPr>
        <p:spPr>
          <a:xfrm>
            <a:off x="762000" y="330287"/>
            <a:ext cx="3632276" cy="769441"/>
          </a:xfrm>
          <a:prstGeom prst="rect">
            <a:avLst/>
          </a:prstGeom>
          <a:noFill/>
        </p:spPr>
        <p:txBody>
          <a:bodyPr wrap="none" rtlCol="0">
            <a:spAutoFit/>
          </a:bodyPr>
          <a:lstStyle/>
          <a:p>
            <a:r>
              <a:rPr lang="en-US" sz="4400" b="1" dirty="0">
                <a:solidFill>
                  <a:schemeClr val="accent1">
                    <a:lumMod val="75000"/>
                  </a:schemeClr>
                </a:solidFill>
              </a:rPr>
              <a:t>4. Peer Review</a:t>
            </a:r>
          </a:p>
        </p:txBody>
      </p:sp>
    </p:spTree>
    <p:extLst>
      <p:ext uri="{BB962C8B-B14F-4D97-AF65-F5344CB8AC3E}">
        <p14:creationId xmlns:p14="http://schemas.microsoft.com/office/powerpoint/2010/main" val="2346326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B81C5E-1332-7648-9646-54FD5A0B6889}"/>
              </a:ext>
            </a:extLst>
          </p:cNvPr>
          <p:cNvPicPr>
            <a:picLocks noChangeAspect="1"/>
          </p:cNvPicPr>
          <p:nvPr/>
        </p:nvPicPr>
        <p:blipFill>
          <a:blip r:embed="rId2"/>
          <a:stretch>
            <a:fillRect/>
          </a:stretch>
        </p:blipFill>
        <p:spPr>
          <a:xfrm>
            <a:off x="1427024" y="1381787"/>
            <a:ext cx="6899651" cy="4934360"/>
          </a:xfrm>
          <a:prstGeom prst="rect">
            <a:avLst/>
          </a:prstGeom>
        </p:spPr>
      </p:pic>
      <p:sp>
        <p:nvSpPr>
          <p:cNvPr id="5" name="TextBox 4">
            <a:extLst>
              <a:ext uri="{FF2B5EF4-FFF2-40B4-BE49-F238E27FC236}">
                <a16:creationId xmlns:a16="http://schemas.microsoft.com/office/drawing/2014/main" id="{EFE0AB12-6367-1D47-848B-0DBA084C03AA}"/>
              </a:ext>
            </a:extLst>
          </p:cNvPr>
          <p:cNvSpPr txBox="1"/>
          <p:nvPr/>
        </p:nvSpPr>
        <p:spPr>
          <a:xfrm>
            <a:off x="5079114" y="2407238"/>
            <a:ext cx="2947410" cy="369332"/>
          </a:xfrm>
          <a:prstGeom prst="rect">
            <a:avLst/>
          </a:prstGeom>
          <a:noFill/>
        </p:spPr>
        <p:txBody>
          <a:bodyPr wrap="none" rtlCol="0">
            <a:spAutoFit/>
          </a:bodyPr>
          <a:lstStyle/>
          <a:p>
            <a:r>
              <a:rPr lang="en-US" b="1" err="1">
                <a:solidFill>
                  <a:srgbClr val="C00000"/>
                </a:solidFill>
              </a:rPr>
              <a:t>Ctr</a:t>
            </a:r>
            <a:r>
              <a:rPr lang="en-US" b="1">
                <a:solidFill>
                  <a:srgbClr val="C00000"/>
                </a:solidFill>
              </a:rPr>
              <a:t> for scientific review (CSR)</a:t>
            </a:r>
          </a:p>
        </p:txBody>
      </p:sp>
      <p:pic>
        <p:nvPicPr>
          <p:cNvPr id="10" name="Picture 9">
            <a:extLst>
              <a:ext uri="{FF2B5EF4-FFF2-40B4-BE49-F238E27FC236}">
                <a16:creationId xmlns:a16="http://schemas.microsoft.com/office/drawing/2014/main" id="{E804AA52-6C3D-4A4A-997B-B7BBC50C18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50" y="161087"/>
            <a:ext cx="4007481" cy="872665"/>
          </a:xfrm>
          <a:prstGeom prst="rect">
            <a:avLst/>
          </a:prstGeom>
        </p:spPr>
      </p:pic>
    </p:spTree>
    <p:extLst>
      <p:ext uri="{BB962C8B-B14F-4D97-AF65-F5344CB8AC3E}">
        <p14:creationId xmlns:p14="http://schemas.microsoft.com/office/powerpoint/2010/main" val="89183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B26CAE-BA4B-C244-B374-56E277F92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7463" y="1491076"/>
            <a:ext cx="4269361" cy="3545466"/>
          </a:xfrm>
          <a:prstGeom prst="rect">
            <a:avLst/>
          </a:prstGeom>
        </p:spPr>
      </p:pic>
      <p:pic>
        <p:nvPicPr>
          <p:cNvPr id="10" name="Picture 9">
            <a:extLst>
              <a:ext uri="{FF2B5EF4-FFF2-40B4-BE49-F238E27FC236}">
                <a16:creationId xmlns:a16="http://schemas.microsoft.com/office/drawing/2014/main" id="{BA885D4D-5C7E-C74A-BEC3-AC98C2DF0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2545" y="5998426"/>
            <a:ext cx="3576202" cy="778750"/>
          </a:xfrm>
          <a:prstGeom prst="rect">
            <a:avLst/>
          </a:prstGeom>
        </p:spPr>
      </p:pic>
      <p:sp>
        <p:nvSpPr>
          <p:cNvPr id="6" name="Rectangle 5">
            <a:extLst>
              <a:ext uri="{FF2B5EF4-FFF2-40B4-BE49-F238E27FC236}">
                <a16:creationId xmlns:a16="http://schemas.microsoft.com/office/drawing/2014/main" id="{0C75430E-229F-7B42-9966-A01BA1048DC2}"/>
              </a:ext>
            </a:extLst>
          </p:cNvPr>
          <p:cNvSpPr/>
          <p:nvPr/>
        </p:nvSpPr>
        <p:spPr>
          <a:xfrm>
            <a:off x="529404" y="1338714"/>
            <a:ext cx="3318736" cy="4708981"/>
          </a:xfrm>
          <a:prstGeom prst="rect">
            <a:avLst/>
          </a:prstGeom>
        </p:spPr>
        <p:txBody>
          <a:bodyPr wrap="square">
            <a:spAutoFit/>
          </a:bodyPr>
          <a:lstStyle/>
          <a:p>
            <a:pPr algn="just"/>
            <a:r>
              <a:rPr lang="en-US" sz="2000" dirty="0"/>
              <a:t>The portal for NIH grant applications and their initial review for scientific merit.    Organizes the peer review study sections  that evaluate the majority of NIH  applications.   Not tied to a specific NIH institute.  Their mission is to see that NIH grant applications receive fair, independent, expert, and timely reviews -- free from inappropriate influences -- so NIH can fund the most promising research.</a:t>
            </a:r>
          </a:p>
        </p:txBody>
      </p:sp>
      <p:sp>
        <p:nvSpPr>
          <p:cNvPr id="11" name="TextBox 10">
            <a:extLst>
              <a:ext uri="{FF2B5EF4-FFF2-40B4-BE49-F238E27FC236}">
                <a16:creationId xmlns:a16="http://schemas.microsoft.com/office/drawing/2014/main" id="{AF04C1DE-C963-4C4B-953C-DF53E875C4C2}"/>
              </a:ext>
            </a:extLst>
          </p:cNvPr>
          <p:cNvSpPr txBox="1"/>
          <p:nvPr/>
        </p:nvSpPr>
        <p:spPr>
          <a:xfrm>
            <a:off x="529404" y="376830"/>
            <a:ext cx="7331559" cy="707886"/>
          </a:xfrm>
          <a:prstGeom prst="rect">
            <a:avLst/>
          </a:prstGeom>
          <a:noFill/>
        </p:spPr>
        <p:txBody>
          <a:bodyPr wrap="none" rtlCol="0">
            <a:spAutoFit/>
          </a:bodyPr>
          <a:lstStyle/>
          <a:p>
            <a:r>
              <a:rPr lang="en-US" sz="4000" b="1" dirty="0">
                <a:solidFill>
                  <a:schemeClr val="accent1">
                    <a:lumMod val="75000"/>
                  </a:schemeClr>
                </a:solidFill>
              </a:rPr>
              <a:t>Center For Scientific Review (CSR)</a:t>
            </a:r>
          </a:p>
        </p:txBody>
      </p:sp>
    </p:spTree>
    <p:extLst>
      <p:ext uri="{BB962C8B-B14F-4D97-AF65-F5344CB8AC3E}">
        <p14:creationId xmlns:p14="http://schemas.microsoft.com/office/powerpoint/2010/main" val="3338326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968C880-0E9E-4D42-8734-DBE1785FA1BD}"/>
              </a:ext>
            </a:extLst>
          </p:cNvPr>
          <p:cNvSpPr>
            <a:spLocks noGrp="1"/>
          </p:cNvSpPr>
          <p:nvPr>
            <p:ph idx="1"/>
          </p:nvPr>
        </p:nvSpPr>
        <p:spPr>
          <a:xfrm>
            <a:off x="775416" y="974606"/>
            <a:ext cx="8187558" cy="2746375"/>
          </a:xfrm>
        </p:spPr>
        <p:txBody>
          <a:bodyPr>
            <a:noAutofit/>
          </a:bodyPr>
          <a:lstStyle/>
          <a:p>
            <a:r>
              <a:rPr lang="en-US" sz="2400" dirty="0"/>
              <a:t>The Ruth L. </a:t>
            </a:r>
            <a:r>
              <a:rPr lang="en-US" sz="2400" dirty="0" err="1"/>
              <a:t>Kirschstein</a:t>
            </a:r>
            <a:r>
              <a:rPr lang="en-US" sz="2400" dirty="0"/>
              <a:t> National Research Service Award (NRSA) is a congressionally mandated program</a:t>
            </a:r>
          </a:p>
          <a:p>
            <a:pPr>
              <a:lnSpc>
                <a:spcPct val="150000"/>
              </a:lnSpc>
            </a:pPr>
            <a:r>
              <a:rPr lang="en-US" sz="2400" dirty="0"/>
              <a:t>Provide research training support for: </a:t>
            </a:r>
          </a:p>
          <a:p>
            <a:pPr lvl="1">
              <a:buClr>
                <a:srgbClr val="FF0000"/>
              </a:buClr>
            </a:pPr>
            <a:r>
              <a:rPr lang="en-US" sz="2000" dirty="0"/>
              <a:t>Predoctoral trainees enrolled in a PhD program (F31)</a:t>
            </a:r>
          </a:p>
          <a:p>
            <a:pPr lvl="1">
              <a:buClr>
                <a:srgbClr val="FF0000"/>
              </a:buClr>
            </a:pPr>
            <a:r>
              <a:rPr lang="en-US" sz="2000" dirty="0"/>
              <a:t>Predoctoral trainees enrolled formal dual doctoral degree  program (MD/PhD, DDS/PhD) (F30)</a:t>
            </a:r>
          </a:p>
          <a:p>
            <a:pPr lvl="1">
              <a:buClr>
                <a:srgbClr val="FF0000"/>
              </a:buClr>
            </a:pPr>
            <a:r>
              <a:rPr lang="en-US" sz="2000" dirty="0"/>
              <a:t>Postdoctoral fellows (F32)   </a:t>
            </a:r>
            <a:endParaRPr lang="en-US" sz="2400" dirty="0"/>
          </a:p>
          <a:p>
            <a:pPr>
              <a:lnSpc>
                <a:spcPct val="150000"/>
              </a:lnSpc>
            </a:pPr>
            <a:r>
              <a:rPr lang="en-US" sz="2400" dirty="0"/>
              <a:t>Offerings vary by institute</a:t>
            </a:r>
          </a:p>
          <a:p>
            <a:pPr>
              <a:lnSpc>
                <a:spcPct val="150000"/>
              </a:lnSpc>
            </a:pPr>
            <a:r>
              <a:rPr lang="en-US" sz="2400" dirty="0"/>
              <a:t>Training award, not a research award</a:t>
            </a:r>
          </a:p>
          <a:p>
            <a:pPr>
              <a:lnSpc>
                <a:spcPct val="150000"/>
              </a:lnSpc>
            </a:pPr>
            <a:r>
              <a:rPr lang="en-US" sz="2400" dirty="0"/>
              <a:t>For individuals committed to a career in research</a:t>
            </a:r>
          </a:p>
          <a:p>
            <a:pPr>
              <a:lnSpc>
                <a:spcPct val="150000"/>
              </a:lnSpc>
            </a:pPr>
            <a:r>
              <a:rPr lang="en-US" sz="2400" dirty="0"/>
              <a:t>U.S. citizenship or green card required</a:t>
            </a:r>
          </a:p>
          <a:p>
            <a:pPr marL="0" indent="0">
              <a:buNone/>
            </a:pPr>
            <a:endParaRPr lang="en-US" sz="2400" dirty="0"/>
          </a:p>
        </p:txBody>
      </p:sp>
      <p:sp>
        <p:nvSpPr>
          <p:cNvPr id="5" name="Title 4">
            <a:extLst>
              <a:ext uri="{FF2B5EF4-FFF2-40B4-BE49-F238E27FC236}">
                <a16:creationId xmlns:a16="http://schemas.microsoft.com/office/drawing/2014/main" id="{D520998B-2FA6-F04D-9DAD-4615C0C583F3}"/>
              </a:ext>
            </a:extLst>
          </p:cNvPr>
          <p:cNvSpPr>
            <a:spLocks noGrp="1"/>
          </p:cNvSpPr>
          <p:nvPr>
            <p:ph type="title"/>
          </p:nvPr>
        </p:nvSpPr>
        <p:spPr>
          <a:xfrm>
            <a:off x="528803" y="347579"/>
            <a:ext cx="7886700" cy="590931"/>
          </a:xfrm>
          <a:prstGeom prst="rect">
            <a:avLst/>
          </a:prstGeom>
        </p:spPr>
        <p:txBody>
          <a:bodyPr wrap="square">
            <a:spAutoFit/>
          </a:bodyPr>
          <a:lstStyle/>
          <a:p>
            <a:r>
              <a:rPr lang="en-US" sz="3600" b="1" dirty="0">
                <a:solidFill>
                  <a:schemeClr val="accent1">
                    <a:lumMod val="75000"/>
                  </a:schemeClr>
                </a:solidFill>
                <a:latin typeface="+mn-lt"/>
              </a:rPr>
              <a:t>1. NRSA Fellowship (Fs) Overview</a:t>
            </a:r>
          </a:p>
        </p:txBody>
      </p:sp>
      <p:sp>
        <p:nvSpPr>
          <p:cNvPr id="6" name="TextBox 5">
            <a:extLst>
              <a:ext uri="{FF2B5EF4-FFF2-40B4-BE49-F238E27FC236}">
                <a16:creationId xmlns:a16="http://schemas.microsoft.com/office/drawing/2014/main" id="{90BB88D7-1D30-0B47-BBE1-8C425391CB26}"/>
              </a:ext>
            </a:extLst>
          </p:cNvPr>
          <p:cNvSpPr txBox="1"/>
          <p:nvPr/>
        </p:nvSpPr>
        <p:spPr>
          <a:xfrm>
            <a:off x="5299793" y="6429254"/>
            <a:ext cx="3496214" cy="276999"/>
          </a:xfrm>
          <a:prstGeom prst="rect">
            <a:avLst/>
          </a:prstGeom>
          <a:noFill/>
        </p:spPr>
        <p:txBody>
          <a:bodyPr wrap="none" rtlCol="0">
            <a:spAutoFit/>
          </a:bodyPr>
          <a:lstStyle/>
          <a:p>
            <a:r>
              <a:rPr lang="en-US" sz="1200" dirty="0"/>
              <a:t>Courtesy of  Susan Perkins, PhD, NCI Training Division</a:t>
            </a:r>
          </a:p>
        </p:txBody>
      </p:sp>
    </p:spTree>
    <p:extLst>
      <p:ext uri="{BB962C8B-B14F-4D97-AF65-F5344CB8AC3E}">
        <p14:creationId xmlns:p14="http://schemas.microsoft.com/office/powerpoint/2010/main" val="2715249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115" y="521358"/>
            <a:ext cx="4301067" cy="1325563"/>
          </a:xfrm>
        </p:spPr>
        <p:txBody>
          <a:bodyPr/>
          <a:lstStyle/>
          <a:p>
            <a:pPr>
              <a:defRPr/>
            </a:pPr>
            <a:r>
              <a:rPr lang="en-US" b="1" dirty="0">
                <a:solidFill>
                  <a:schemeClr val="accent1">
                    <a:lumMod val="75000"/>
                  </a:schemeClr>
                </a:solidFill>
                <a:latin typeface="+mn-lt"/>
              </a:rPr>
              <a:t>Study Section</a:t>
            </a:r>
          </a:p>
        </p:txBody>
      </p:sp>
      <p:sp>
        <p:nvSpPr>
          <p:cNvPr id="30723" name="Content Placeholder 2"/>
          <p:cNvSpPr>
            <a:spLocks noGrp="1"/>
          </p:cNvSpPr>
          <p:nvPr>
            <p:ph idx="1"/>
          </p:nvPr>
        </p:nvSpPr>
        <p:spPr>
          <a:xfrm>
            <a:off x="588115" y="1730426"/>
            <a:ext cx="3469951" cy="1447800"/>
          </a:xfrm>
        </p:spPr>
        <p:txBody>
          <a:bodyPr>
            <a:noAutofit/>
          </a:bodyPr>
          <a:lstStyle/>
          <a:p>
            <a:r>
              <a:rPr lang="en-US" sz="2400" dirty="0">
                <a:cs typeface="Arial" charset="0"/>
              </a:rPr>
              <a:t>Selected reviewers (expertise &amp; availability)</a:t>
            </a:r>
          </a:p>
          <a:p>
            <a:r>
              <a:rPr lang="en-US" sz="2400" dirty="0">
                <a:cs typeface="Arial" charset="0"/>
              </a:rPr>
              <a:t>In some cases can be broad in expertise</a:t>
            </a:r>
          </a:p>
          <a:p>
            <a:r>
              <a:rPr lang="en-US" sz="2400" dirty="0">
                <a:cs typeface="Arial" charset="0"/>
              </a:rPr>
              <a:t>Each reviewer assigned grants ahead of time</a:t>
            </a:r>
          </a:p>
        </p:txBody>
      </p:sp>
      <p:sp>
        <p:nvSpPr>
          <p:cNvPr id="30725" name="Content Placeholder 2"/>
          <p:cNvSpPr txBox="1">
            <a:spLocks/>
          </p:cNvSpPr>
          <p:nvPr/>
        </p:nvSpPr>
        <p:spPr bwMode="auto">
          <a:xfrm>
            <a:off x="547582" y="4048001"/>
            <a:ext cx="3314700"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20000"/>
              </a:spcBef>
              <a:buFont typeface="Arial" charset="0"/>
              <a:buChar char="•"/>
            </a:pPr>
            <a:r>
              <a:rPr lang="en-US" dirty="0">
                <a:latin typeface="+mn-lt"/>
                <a:cs typeface="Arial" charset="0"/>
              </a:rPr>
              <a:t>‘Triage’ those with poor (high) scores</a:t>
            </a:r>
          </a:p>
          <a:p>
            <a:pPr algn="ctr">
              <a:spcBef>
                <a:spcPct val="20000"/>
              </a:spcBef>
              <a:buFont typeface="Arial" charset="0"/>
              <a:buChar char="•"/>
            </a:pPr>
            <a:r>
              <a:rPr lang="en-US" dirty="0">
                <a:latin typeface="+mn-lt"/>
                <a:cs typeface="Arial" charset="0"/>
              </a:rPr>
              <a:t>Review the remainder</a:t>
            </a:r>
          </a:p>
          <a:p>
            <a:pPr>
              <a:spcBef>
                <a:spcPct val="20000"/>
              </a:spcBef>
              <a:buFont typeface="Arial" charset="0"/>
              <a:buChar char="•"/>
            </a:pPr>
            <a:r>
              <a:rPr lang="en-US" dirty="0">
                <a:latin typeface="+mn-lt"/>
                <a:cs typeface="Arial" charset="0"/>
              </a:rPr>
              <a:t>1-2 days (exhausting)</a:t>
            </a:r>
          </a:p>
        </p:txBody>
      </p:sp>
      <p:pic>
        <p:nvPicPr>
          <p:cNvPr id="4" name="Picture 3">
            <a:extLst>
              <a:ext uri="{FF2B5EF4-FFF2-40B4-BE49-F238E27FC236}">
                <a16:creationId xmlns:a16="http://schemas.microsoft.com/office/drawing/2014/main" id="{D28D523E-4386-144E-A5B1-063E21619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3350" y="2053915"/>
            <a:ext cx="5029200" cy="2844800"/>
          </a:xfrm>
          <a:prstGeom prst="rect">
            <a:avLst/>
          </a:prstGeom>
        </p:spPr>
      </p:pic>
      <p:pic>
        <p:nvPicPr>
          <p:cNvPr id="11" name="Picture 10">
            <a:extLst>
              <a:ext uri="{FF2B5EF4-FFF2-40B4-BE49-F238E27FC236}">
                <a16:creationId xmlns:a16="http://schemas.microsoft.com/office/drawing/2014/main" id="{C9F61BD2-5A2E-1B40-BA61-9535DDD6E8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9182" y="5865181"/>
            <a:ext cx="4007481" cy="872665"/>
          </a:xfrm>
          <a:prstGeom prst="rect">
            <a:avLst/>
          </a:prstGeom>
        </p:spPr>
      </p:pic>
    </p:spTree>
    <p:extLst>
      <p:ext uri="{BB962C8B-B14F-4D97-AF65-F5344CB8AC3E}">
        <p14:creationId xmlns:p14="http://schemas.microsoft.com/office/powerpoint/2010/main" val="3932315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15D844-2509-4240-A995-FA9517521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63" y="1215041"/>
            <a:ext cx="8263467" cy="3545294"/>
          </a:xfrm>
          <a:prstGeom prst="rect">
            <a:avLst/>
          </a:prstGeom>
        </p:spPr>
      </p:pic>
      <p:pic>
        <p:nvPicPr>
          <p:cNvPr id="8" name="Picture 7">
            <a:extLst>
              <a:ext uri="{FF2B5EF4-FFF2-40B4-BE49-F238E27FC236}">
                <a16:creationId xmlns:a16="http://schemas.microsoft.com/office/drawing/2014/main" id="{0F7F2FCD-B089-0E43-BD21-0AC61BCB2D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63" y="5062278"/>
            <a:ext cx="7857067" cy="922886"/>
          </a:xfrm>
          <a:prstGeom prst="rect">
            <a:avLst/>
          </a:prstGeom>
        </p:spPr>
      </p:pic>
      <p:pic>
        <p:nvPicPr>
          <p:cNvPr id="9" name="Picture 8">
            <a:extLst>
              <a:ext uri="{FF2B5EF4-FFF2-40B4-BE49-F238E27FC236}">
                <a16:creationId xmlns:a16="http://schemas.microsoft.com/office/drawing/2014/main" id="{90376967-65CA-DA48-951F-EAC39DEC8F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323" y="5985164"/>
            <a:ext cx="3181168" cy="692728"/>
          </a:xfrm>
          <a:prstGeom prst="rect">
            <a:avLst/>
          </a:prstGeom>
        </p:spPr>
      </p:pic>
      <p:sp>
        <p:nvSpPr>
          <p:cNvPr id="10" name="TextBox 9">
            <a:extLst>
              <a:ext uri="{FF2B5EF4-FFF2-40B4-BE49-F238E27FC236}">
                <a16:creationId xmlns:a16="http://schemas.microsoft.com/office/drawing/2014/main" id="{F2B3C41F-C6F2-3E48-9588-F4C2FB91F002}"/>
              </a:ext>
            </a:extLst>
          </p:cNvPr>
          <p:cNvSpPr txBox="1"/>
          <p:nvPr/>
        </p:nvSpPr>
        <p:spPr>
          <a:xfrm>
            <a:off x="592663" y="424681"/>
            <a:ext cx="4262192" cy="523220"/>
          </a:xfrm>
          <a:prstGeom prst="rect">
            <a:avLst/>
          </a:prstGeom>
          <a:noFill/>
        </p:spPr>
        <p:txBody>
          <a:bodyPr wrap="none" rtlCol="0">
            <a:spAutoFit/>
          </a:bodyPr>
          <a:lstStyle/>
          <a:p>
            <a:r>
              <a:rPr lang="en-US" sz="2800" b="1" dirty="0"/>
              <a:t>NIH Study Section Scale 1-9</a:t>
            </a:r>
          </a:p>
        </p:txBody>
      </p:sp>
    </p:spTree>
    <p:extLst>
      <p:ext uri="{BB962C8B-B14F-4D97-AF65-F5344CB8AC3E}">
        <p14:creationId xmlns:p14="http://schemas.microsoft.com/office/powerpoint/2010/main" val="251559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649B7A-3D64-7E45-B6A0-A8B1A9C6BC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847" y="225021"/>
            <a:ext cx="8229600" cy="3828806"/>
          </a:xfrm>
          <a:prstGeom prst="rect">
            <a:avLst/>
          </a:prstGeom>
        </p:spPr>
      </p:pic>
      <p:sp>
        <p:nvSpPr>
          <p:cNvPr id="8" name="TextBox 7">
            <a:extLst>
              <a:ext uri="{FF2B5EF4-FFF2-40B4-BE49-F238E27FC236}">
                <a16:creationId xmlns:a16="http://schemas.microsoft.com/office/drawing/2014/main" id="{93D12036-F2E4-224B-96DC-2488EA7A2ED0}"/>
              </a:ext>
            </a:extLst>
          </p:cNvPr>
          <p:cNvSpPr txBox="1"/>
          <p:nvPr/>
        </p:nvSpPr>
        <p:spPr>
          <a:xfrm>
            <a:off x="796513" y="4341683"/>
            <a:ext cx="7552267" cy="1754326"/>
          </a:xfrm>
          <a:prstGeom prst="rect">
            <a:avLst/>
          </a:prstGeom>
          <a:noFill/>
        </p:spPr>
        <p:txBody>
          <a:bodyPr wrap="square" rtlCol="0">
            <a:spAutoFit/>
          </a:bodyPr>
          <a:lstStyle/>
          <a:p>
            <a:r>
              <a:rPr lang="en-US" i="1" dirty="0"/>
              <a:t>Reviewer’s overall  assessment “that the fellowship will enhance the applicant’s potential for, and commitment to, an independent scientific research career”.</a:t>
            </a:r>
          </a:p>
          <a:p>
            <a:endParaRPr lang="en-US" i="1" dirty="0"/>
          </a:p>
          <a:p>
            <a:r>
              <a:rPr lang="en-US" i="1" dirty="0"/>
              <a:t>Comments on the Applicant’s need for the proposed training and the likelihood that the research project, training plan, sponsor and environment will meet that need.  </a:t>
            </a:r>
          </a:p>
        </p:txBody>
      </p:sp>
      <p:sp>
        <p:nvSpPr>
          <p:cNvPr id="11" name="TextBox 10">
            <a:extLst>
              <a:ext uri="{FF2B5EF4-FFF2-40B4-BE49-F238E27FC236}">
                <a16:creationId xmlns:a16="http://schemas.microsoft.com/office/drawing/2014/main" id="{4BE9D778-5EBB-3447-8DDD-2B7F0DD439CB}"/>
              </a:ext>
            </a:extLst>
          </p:cNvPr>
          <p:cNvSpPr txBox="1"/>
          <p:nvPr/>
        </p:nvSpPr>
        <p:spPr>
          <a:xfrm>
            <a:off x="4819973" y="6383866"/>
            <a:ext cx="4064831" cy="307777"/>
          </a:xfrm>
          <a:prstGeom prst="rect">
            <a:avLst/>
          </a:prstGeom>
          <a:noFill/>
        </p:spPr>
        <p:txBody>
          <a:bodyPr wrap="none" rtlCol="0">
            <a:spAutoFit/>
          </a:bodyPr>
          <a:lstStyle/>
          <a:p>
            <a:r>
              <a:rPr lang="en-US" sz="1400" dirty="0"/>
              <a:t>https://</a:t>
            </a:r>
            <a:r>
              <a:rPr lang="en-US" sz="1400" dirty="0" err="1"/>
              <a:t>grants.nih.gov</a:t>
            </a:r>
            <a:r>
              <a:rPr lang="en-US" sz="1400" dirty="0"/>
              <a:t>/grants/peer/critiques/</a:t>
            </a:r>
            <a:r>
              <a:rPr lang="en-US" sz="1400" dirty="0" err="1"/>
              <a:t>f_D.htm</a:t>
            </a:r>
            <a:endParaRPr lang="en-US" sz="1400" dirty="0"/>
          </a:p>
        </p:txBody>
      </p:sp>
    </p:spTree>
    <p:extLst>
      <p:ext uri="{BB962C8B-B14F-4D97-AF65-F5344CB8AC3E}">
        <p14:creationId xmlns:p14="http://schemas.microsoft.com/office/powerpoint/2010/main" val="7332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0032AE-40E7-5D48-8C83-6CE62DA41A1C}"/>
              </a:ext>
            </a:extLst>
          </p:cNvPr>
          <p:cNvPicPr>
            <a:picLocks noChangeAspect="1"/>
          </p:cNvPicPr>
          <p:nvPr/>
        </p:nvPicPr>
        <p:blipFill rotWithShape="1">
          <a:blip r:embed="rId2">
            <a:extLst>
              <a:ext uri="{28A0092B-C50C-407E-A947-70E740481C1C}">
                <a14:useLocalDpi xmlns:a14="http://schemas.microsoft.com/office/drawing/2010/main" val="0"/>
              </a:ext>
            </a:extLst>
          </a:blip>
          <a:srcRect b="43260"/>
          <a:stretch/>
        </p:blipFill>
        <p:spPr>
          <a:xfrm>
            <a:off x="0" y="869637"/>
            <a:ext cx="9144000" cy="2611387"/>
          </a:xfrm>
          <a:prstGeom prst="rect">
            <a:avLst/>
          </a:prstGeom>
        </p:spPr>
      </p:pic>
      <p:sp>
        <p:nvSpPr>
          <p:cNvPr id="9" name="TextBox 8">
            <a:extLst>
              <a:ext uri="{FF2B5EF4-FFF2-40B4-BE49-F238E27FC236}">
                <a16:creationId xmlns:a16="http://schemas.microsoft.com/office/drawing/2014/main" id="{9FAF7044-C358-CB4B-890E-D025D69ACFE8}"/>
              </a:ext>
            </a:extLst>
          </p:cNvPr>
          <p:cNvSpPr txBox="1"/>
          <p:nvPr/>
        </p:nvSpPr>
        <p:spPr>
          <a:xfrm>
            <a:off x="317500" y="3873438"/>
            <a:ext cx="8508999" cy="2031325"/>
          </a:xfrm>
          <a:prstGeom prst="rect">
            <a:avLst/>
          </a:prstGeom>
          <a:noFill/>
        </p:spPr>
        <p:txBody>
          <a:bodyPr wrap="square" rtlCol="0">
            <a:spAutoFit/>
          </a:bodyPr>
          <a:lstStyle/>
          <a:p>
            <a:r>
              <a:rPr lang="en-US" i="1" dirty="0"/>
              <a:t>How strong are the Applicant’s academic record and research experiences?</a:t>
            </a:r>
          </a:p>
          <a:p>
            <a:endParaRPr lang="en-US" i="1" dirty="0"/>
          </a:p>
          <a:p>
            <a:r>
              <a:rPr lang="en-US" i="1" dirty="0"/>
              <a:t>Does the applicant have the potential to develop into an independent and successful researcher?</a:t>
            </a:r>
          </a:p>
          <a:p>
            <a:endParaRPr lang="en-US" i="1" dirty="0"/>
          </a:p>
          <a:p>
            <a:r>
              <a:rPr lang="en-US" i="1" dirty="0"/>
              <a:t>Is the applicant committed to a research career (in field X)?  </a:t>
            </a:r>
          </a:p>
          <a:p>
            <a:endParaRPr lang="en-US" i="1" dirty="0"/>
          </a:p>
        </p:txBody>
      </p:sp>
      <p:sp>
        <p:nvSpPr>
          <p:cNvPr id="10" name="TextBox 9">
            <a:extLst>
              <a:ext uri="{FF2B5EF4-FFF2-40B4-BE49-F238E27FC236}">
                <a16:creationId xmlns:a16="http://schemas.microsoft.com/office/drawing/2014/main" id="{C81CCC23-EFF8-7D46-B6B7-AFAC64E246C5}"/>
              </a:ext>
            </a:extLst>
          </p:cNvPr>
          <p:cNvSpPr txBox="1"/>
          <p:nvPr/>
        </p:nvSpPr>
        <p:spPr>
          <a:xfrm>
            <a:off x="4919522" y="6297178"/>
            <a:ext cx="4064831" cy="307777"/>
          </a:xfrm>
          <a:prstGeom prst="rect">
            <a:avLst/>
          </a:prstGeom>
          <a:noFill/>
        </p:spPr>
        <p:txBody>
          <a:bodyPr wrap="none" rtlCol="0">
            <a:spAutoFit/>
          </a:bodyPr>
          <a:lstStyle/>
          <a:p>
            <a:r>
              <a:rPr lang="en-US" sz="1400" dirty="0"/>
              <a:t>https://</a:t>
            </a:r>
            <a:r>
              <a:rPr lang="en-US" sz="1400" dirty="0" err="1"/>
              <a:t>grants.nih.gov</a:t>
            </a:r>
            <a:r>
              <a:rPr lang="en-US" sz="1400" dirty="0"/>
              <a:t>/grants/peer/critiques/</a:t>
            </a:r>
            <a:r>
              <a:rPr lang="en-US" sz="1400" dirty="0" err="1"/>
              <a:t>f_D.htm</a:t>
            </a:r>
            <a:endParaRPr lang="en-US" sz="1400" dirty="0"/>
          </a:p>
        </p:txBody>
      </p:sp>
    </p:spTree>
    <p:extLst>
      <p:ext uri="{BB962C8B-B14F-4D97-AF65-F5344CB8AC3E}">
        <p14:creationId xmlns:p14="http://schemas.microsoft.com/office/powerpoint/2010/main" val="2803817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12C215-8722-494C-846E-21ABD061E4F2}"/>
              </a:ext>
            </a:extLst>
          </p:cNvPr>
          <p:cNvPicPr>
            <a:picLocks noChangeAspect="1"/>
          </p:cNvPicPr>
          <p:nvPr/>
        </p:nvPicPr>
        <p:blipFill rotWithShape="1">
          <a:blip r:embed="rId2">
            <a:extLst>
              <a:ext uri="{28A0092B-C50C-407E-A947-70E740481C1C}">
                <a14:useLocalDpi xmlns:a14="http://schemas.microsoft.com/office/drawing/2010/main" val="0"/>
              </a:ext>
            </a:extLst>
          </a:blip>
          <a:srcRect t="56556"/>
          <a:stretch/>
        </p:blipFill>
        <p:spPr>
          <a:xfrm>
            <a:off x="110067" y="1080513"/>
            <a:ext cx="8895388" cy="1999473"/>
          </a:xfrm>
          <a:prstGeom prst="rect">
            <a:avLst/>
          </a:prstGeom>
        </p:spPr>
      </p:pic>
      <p:sp>
        <p:nvSpPr>
          <p:cNvPr id="5" name="TextBox 4">
            <a:extLst>
              <a:ext uri="{FF2B5EF4-FFF2-40B4-BE49-F238E27FC236}">
                <a16:creationId xmlns:a16="http://schemas.microsoft.com/office/drawing/2014/main" id="{F4DE3466-9FFE-EA4F-A564-92175AA0D09B}"/>
              </a:ext>
            </a:extLst>
          </p:cNvPr>
          <p:cNvSpPr txBox="1"/>
          <p:nvPr/>
        </p:nvSpPr>
        <p:spPr>
          <a:xfrm>
            <a:off x="602701" y="3548131"/>
            <a:ext cx="7533765" cy="2308324"/>
          </a:xfrm>
          <a:prstGeom prst="rect">
            <a:avLst/>
          </a:prstGeom>
          <a:noFill/>
        </p:spPr>
        <p:txBody>
          <a:bodyPr wrap="square" rtlCol="0">
            <a:spAutoFit/>
          </a:bodyPr>
          <a:lstStyle/>
          <a:p>
            <a:r>
              <a:rPr lang="en-US" i="1" dirty="0"/>
              <a:t>Does the sponsor have the research qualifications (including recent publications) to provide a good training environment?</a:t>
            </a:r>
          </a:p>
          <a:p>
            <a:endParaRPr lang="en-US" i="1" dirty="0"/>
          </a:p>
          <a:p>
            <a:r>
              <a:rPr lang="en-US" i="1" dirty="0"/>
              <a:t>Does the sponsor have mentoring experience appropriate for the needs of the applicant? </a:t>
            </a:r>
          </a:p>
          <a:p>
            <a:endParaRPr lang="en-US" i="1" dirty="0"/>
          </a:p>
          <a:p>
            <a:r>
              <a:rPr lang="en-US" i="1" dirty="0"/>
              <a:t>Does the sponsor demonstrate an understanding of of the applicants training needs and the ability and commitment to assist in meeting those needs? </a:t>
            </a:r>
          </a:p>
        </p:txBody>
      </p:sp>
      <p:sp>
        <p:nvSpPr>
          <p:cNvPr id="6" name="TextBox 5">
            <a:extLst>
              <a:ext uri="{FF2B5EF4-FFF2-40B4-BE49-F238E27FC236}">
                <a16:creationId xmlns:a16="http://schemas.microsoft.com/office/drawing/2014/main" id="{744D4623-1624-1A47-ABF5-88D34886F851}"/>
              </a:ext>
            </a:extLst>
          </p:cNvPr>
          <p:cNvSpPr txBox="1"/>
          <p:nvPr/>
        </p:nvSpPr>
        <p:spPr>
          <a:xfrm>
            <a:off x="4682067" y="6324600"/>
            <a:ext cx="4064831" cy="307777"/>
          </a:xfrm>
          <a:prstGeom prst="rect">
            <a:avLst/>
          </a:prstGeom>
          <a:noFill/>
        </p:spPr>
        <p:txBody>
          <a:bodyPr wrap="none" rtlCol="0">
            <a:spAutoFit/>
          </a:bodyPr>
          <a:lstStyle/>
          <a:p>
            <a:r>
              <a:rPr lang="en-US" sz="1400" dirty="0"/>
              <a:t>https://</a:t>
            </a:r>
            <a:r>
              <a:rPr lang="en-US" sz="1400" dirty="0" err="1"/>
              <a:t>grants.nih.gov</a:t>
            </a:r>
            <a:r>
              <a:rPr lang="en-US" sz="1400" dirty="0"/>
              <a:t>/grants/peer/critiques/</a:t>
            </a:r>
            <a:r>
              <a:rPr lang="en-US" sz="1400" dirty="0" err="1"/>
              <a:t>f_D.htm</a:t>
            </a:r>
            <a:endParaRPr lang="en-US" sz="1400" dirty="0"/>
          </a:p>
        </p:txBody>
      </p:sp>
    </p:spTree>
    <p:extLst>
      <p:ext uri="{BB962C8B-B14F-4D97-AF65-F5344CB8AC3E}">
        <p14:creationId xmlns:p14="http://schemas.microsoft.com/office/powerpoint/2010/main" val="2644873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5A05F6A-66D2-604D-892A-A8088E2DC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56" y="1192667"/>
            <a:ext cx="8890680" cy="1811708"/>
          </a:xfrm>
          <a:prstGeom prst="rect">
            <a:avLst/>
          </a:prstGeom>
        </p:spPr>
      </p:pic>
      <p:sp>
        <p:nvSpPr>
          <p:cNvPr id="8" name="TextBox 7">
            <a:extLst>
              <a:ext uri="{FF2B5EF4-FFF2-40B4-BE49-F238E27FC236}">
                <a16:creationId xmlns:a16="http://schemas.microsoft.com/office/drawing/2014/main" id="{7678009A-E305-A840-88DA-C8C73FECFD93}"/>
              </a:ext>
            </a:extLst>
          </p:cNvPr>
          <p:cNvSpPr txBox="1"/>
          <p:nvPr/>
        </p:nvSpPr>
        <p:spPr>
          <a:xfrm>
            <a:off x="477826" y="3352585"/>
            <a:ext cx="8198339" cy="1754326"/>
          </a:xfrm>
          <a:prstGeom prst="rect">
            <a:avLst/>
          </a:prstGeom>
          <a:noFill/>
        </p:spPr>
        <p:txBody>
          <a:bodyPr wrap="square" rtlCol="0">
            <a:spAutoFit/>
          </a:bodyPr>
          <a:lstStyle/>
          <a:p>
            <a:r>
              <a:rPr lang="en-US" i="1" dirty="0"/>
              <a:t>Is the proposed research project of high scientific quality, and is it well integrated with the proposed research training plan? </a:t>
            </a:r>
          </a:p>
          <a:p>
            <a:endParaRPr lang="en-US" i="1" dirty="0"/>
          </a:p>
          <a:p>
            <a:r>
              <a:rPr lang="en-US" i="1" dirty="0"/>
              <a:t>Is the research project consistent with the applicant's stage of research development?  </a:t>
            </a:r>
          </a:p>
          <a:p>
            <a:endParaRPr lang="en-US" i="1" dirty="0"/>
          </a:p>
          <a:p>
            <a:r>
              <a:rPr lang="en-US" i="1" dirty="0"/>
              <a:t>Is the proposed time frame feasible to accomplish the proposed training?</a:t>
            </a:r>
          </a:p>
        </p:txBody>
      </p:sp>
      <p:sp>
        <p:nvSpPr>
          <p:cNvPr id="10" name="TextBox 9">
            <a:extLst>
              <a:ext uri="{FF2B5EF4-FFF2-40B4-BE49-F238E27FC236}">
                <a16:creationId xmlns:a16="http://schemas.microsoft.com/office/drawing/2014/main" id="{0E296CFF-AC27-0F49-9F89-2CDE4D06F9A4}"/>
              </a:ext>
            </a:extLst>
          </p:cNvPr>
          <p:cNvSpPr txBox="1"/>
          <p:nvPr/>
        </p:nvSpPr>
        <p:spPr>
          <a:xfrm>
            <a:off x="4559300" y="6297178"/>
            <a:ext cx="4064831" cy="307777"/>
          </a:xfrm>
          <a:prstGeom prst="rect">
            <a:avLst/>
          </a:prstGeom>
          <a:noFill/>
        </p:spPr>
        <p:txBody>
          <a:bodyPr wrap="none" rtlCol="0">
            <a:spAutoFit/>
          </a:bodyPr>
          <a:lstStyle/>
          <a:p>
            <a:r>
              <a:rPr lang="en-US" sz="1400" dirty="0"/>
              <a:t>https://</a:t>
            </a:r>
            <a:r>
              <a:rPr lang="en-US" sz="1400" dirty="0" err="1"/>
              <a:t>grants.nih.gov</a:t>
            </a:r>
            <a:r>
              <a:rPr lang="en-US" sz="1400" dirty="0"/>
              <a:t>/grants/peer/critiques/</a:t>
            </a:r>
            <a:r>
              <a:rPr lang="en-US" sz="1400" dirty="0" err="1"/>
              <a:t>f_D.htm</a:t>
            </a:r>
            <a:endParaRPr lang="en-US" sz="1400" dirty="0"/>
          </a:p>
        </p:txBody>
      </p:sp>
    </p:spTree>
    <p:extLst>
      <p:ext uri="{BB962C8B-B14F-4D97-AF65-F5344CB8AC3E}">
        <p14:creationId xmlns:p14="http://schemas.microsoft.com/office/powerpoint/2010/main" val="2097074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E2957A-CDC1-BC4D-934D-D9161EDDF8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488" y="565556"/>
            <a:ext cx="8747588" cy="1908995"/>
          </a:xfrm>
          <a:prstGeom prst="rect">
            <a:avLst/>
          </a:prstGeom>
        </p:spPr>
      </p:pic>
      <p:sp>
        <p:nvSpPr>
          <p:cNvPr id="6" name="TextBox 5">
            <a:extLst>
              <a:ext uri="{FF2B5EF4-FFF2-40B4-BE49-F238E27FC236}">
                <a16:creationId xmlns:a16="http://schemas.microsoft.com/office/drawing/2014/main" id="{70AB1F31-540F-204A-8A88-03FD92C3C64A}"/>
              </a:ext>
            </a:extLst>
          </p:cNvPr>
          <p:cNvSpPr txBox="1"/>
          <p:nvPr/>
        </p:nvSpPr>
        <p:spPr>
          <a:xfrm>
            <a:off x="4559300" y="6297178"/>
            <a:ext cx="4064831" cy="307777"/>
          </a:xfrm>
          <a:prstGeom prst="rect">
            <a:avLst/>
          </a:prstGeom>
          <a:noFill/>
        </p:spPr>
        <p:txBody>
          <a:bodyPr wrap="none" rtlCol="0">
            <a:spAutoFit/>
          </a:bodyPr>
          <a:lstStyle/>
          <a:p>
            <a:r>
              <a:rPr lang="en-US" sz="1400" dirty="0"/>
              <a:t>https://</a:t>
            </a:r>
            <a:r>
              <a:rPr lang="en-US" sz="1400" dirty="0" err="1"/>
              <a:t>grants.nih.gov</a:t>
            </a:r>
            <a:r>
              <a:rPr lang="en-US" sz="1400" dirty="0"/>
              <a:t>/grants/peer/critiques/</a:t>
            </a:r>
            <a:r>
              <a:rPr lang="en-US" sz="1400" dirty="0" err="1"/>
              <a:t>f_D.htm</a:t>
            </a:r>
            <a:endParaRPr lang="en-US" sz="1400" dirty="0"/>
          </a:p>
        </p:txBody>
      </p:sp>
      <p:sp>
        <p:nvSpPr>
          <p:cNvPr id="7" name="Rectangle 6">
            <a:extLst>
              <a:ext uri="{FF2B5EF4-FFF2-40B4-BE49-F238E27FC236}">
                <a16:creationId xmlns:a16="http://schemas.microsoft.com/office/drawing/2014/main" id="{14FEE345-DCCC-AE4B-8F81-3D3250E9D4B1}"/>
              </a:ext>
            </a:extLst>
          </p:cNvPr>
          <p:cNvSpPr/>
          <p:nvPr/>
        </p:nvSpPr>
        <p:spPr>
          <a:xfrm>
            <a:off x="561960" y="2677704"/>
            <a:ext cx="8290643" cy="3416320"/>
          </a:xfrm>
          <a:prstGeom prst="rect">
            <a:avLst/>
          </a:prstGeom>
        </p:spPr>
        <p:txBody>
          <a:bodyPr wrap="square">
            <a:spAutoFit/>
          </a:bodyPr>
          <a:lstStyle/>
          <a:p>
            <a:r>
              <a:rPr lang="en-US" i="1" dirty="0"/>
              <a:t>Are the proposed research project and training plan likely to provide the applicant with the requisite individualized and mentored experiences in order to obtain appropriate skills for a research career? </a:t>
            </a:r>
          </a:p>
          <a:p>
            <a:endParaRPr lang="en-US" i="1" dirty="0"/>
          </a:p>
          <a:p>
            <a:r>
              <a:rPr lang="en-US" i="1" dirty="0"/>
              <a:t>Does the training plan take advantage of the applicant’s strengths, and address gaps in needed skills?  </a:t>
            </a:r>
          </a:p>
          <a:p>
            <a:endParaRPr lang="en-US" i="1" dirty="0"/>
          </a:p>
          <a:p>
            <a:r>
              <a:rPr lang="en-US" i="1" dirty="0"/>
              <a:t>Does the training plan document a clear need for, and value of, the proposed training?  </a:t>
            </a:r>
          </a:p>
          <a:p>
            <a:endParaRPr lang="en-US" i="1" dirty="0"/>
          </a:p>
          <a:p>
            <a:r>
              <a:rPr lang="en-US" i="1" dirty="0"/>
              <a:t>Does the proposed training have the potential to serve as a sound foundation that will clearly enhance the applicant’s transition to the next career stage and enhance the applicant’s ability to develop into a productive researcher?</a:t>
            </a:r>
            <a:r>
              <a:rPr lang="en-US" b="1" i="1" dirty="0"/>
              <a:t> </a:t>
            </a:r>
            <a:endParaRPr lang="en-US" i="1" dirty="0"/>
          </a:p>
        </p:txBody>
      </p:sp>
    </p:spTree>
    <p:extLst>
      <p:ext uri="{BB962C8B-B14F-4D97-AF65-F5344CB8AC3E}">
        <p14:creationId xmlns:p14="http://schemas.microsoft.com/office/powerpoint/2010/main" val="23418946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B9F8977-FFB8-DE4D-ACB2-301993BF12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68" y="216959"/>
            <a:ext cx="9144000" cy="1991932"/>
          </a:xfrm>
          <a:prstGeom prst="rect">
            <a:avLst/>
          </a:prstGeom>
        </p:spPr>
      </p:pic>
      <p:sp>
        <p:nvSpPr>
          <p:cNvPr id="6" name="TextBox 5">
            <a:extLst>
              <a:ext uri="{FF2B5EF4-FFF2-40B4-BE49-F238E27FC236}">
                <a16:creationId xmlns:a16="http://schemas.microsoft.com/office/drawing/2014/main" id="{243DD0E2-F585-CC41-9646-11B0A3CEF50B}"/>
              </a:ext>
            </a:extLst>
          </p:cNvPr>
          <p:cNvSpPr txBox="1"/>
          <p:nvPr/>
        </p:nvSpPr>
        <p:spPr>
          <a:xfrm>
            <a:off x="4559300" y="6297178"/>
            <a:ext cx="4064831" cy="307777"/>
          </a:xfrm>
          <a:prstGeom prst="rect">
            <a:avLst/>
          </a:prstGeom>
          <a:noFill/>
        </p:spPr>
        <p:txBody>
          <a:bodyPr wrap="none" rtlCol="0">
            <a:spAutoFit/>
          </a:bodyPr>
          <a:lstStyle/>
          <a:p>
            <a:r>
              <a:rPr lang="en-US" sz="1400" dirty="0"/>
              <a:t>https://</a:t>
            </a:r>
            <a:r>
              <a:rPr lang="en-US" sz="1400" dirty="0" err="1"/>
              <a:t>grants.nih.gov</a:t>
            </a:r>
            <a:r>
              <a:rPr lang="en-US" sz="1400" dirty="0"/>
              <a:t>/grants/peer/critiques/</a:t>
            </a:r>
            <a:r>
              <a:rPr lang="en-US" sz="1400" dirty="0" err="1"/>
              <a:t>f_D.htm</a:t>
            </a:r>
            <a:endParaRPr lang="en-US" sz="1400" dirty="0"/>
          </a:p>
        </p:txBody>
      </p:sp>
      <p:sp>
        <p:nvSpPr>
          <p:cNvPr id="2" name="Rectangle 1">
            <a:extLst>
              <a:ext uri="{FF2B5EF4-FFF2-40B4-BE49-F238E27FC236}">
                <a16:creationId xmlns:a16="http://schemas.microsoft.com/office/drawing/2014/main" id="{659A3E0B-B13A-FF4F-A207-3BBDD1D26251}"/>
              </a:ext>
            </a:extLst>
          </p:cNvPr>
          <p:cNvSpPr/>
          <p:nvPr/>
        </p:nvSpPr>
        <p:spPr>
          <a:xfrm>
            <a:off x="398033" y="2321919"/>
            <a:ext cx="8226098" cy="2585323"/>
          </a:xfrm>
          <a:prstGeom prst="rect">
            <a:avLst/>
          </a:prstGeom>
        </p:spPr>
        <p:txBody>
          <a:bodyPr wrap="square">
            <a:spAutoFit/>
          </a:bodyPr>
          <a:lstStyle/>
          <a:p>
            <a:r>
              <a:rPr lang="en-US" i="1" dirty="0"/>
              <a:t>Are the research facilities, resources (e.g. equipment, laboratory space, computer time, subject populations), and training opportunities(e.g. seminars, workshops, professional development opportunities) adequate and appropriate? </a:t>
            </a:r>
          </a:p>
          <a:p>
            <a:endParaRPr lang="en-US" i="1" dirty="0"/>
          </a:p>
          <a:p>
            <a:r>
              <a:rPr lang="en-US" i="1" dirty="0"/>
              <a:t>Is the institutional environment for the applicant’s scientific development of high quality?  </a:t>
            </a:r>
          </a:p>
          <a:p>
            <a:endParaRPr lang="en-US" i="1" dirty="0"/>
          </a:p>
          <a:p>
            <a:r>
              <a:rPr lang="en-US" i="1" dirty="0"/>
              <a:t>Is there appropriate institutional commitment to fostering the applicant’s mentored training?</a:t>
            </a:r>
          </a:p>
        </p:txBody>
      </p:sp>
    </p:spTree>
    <p:extLst>
      <p:ext uri="{BB962C8B-B14F-4D97-AF65-F5344CB8AC3E}">
        <p14:creationId xmlns:p14="http://schemas.microsoft.com/office/powerpoint/2010/main" val="810300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4610BE-467F-2D47-8CEE-C1311C1D4F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276" y="0"/>
            <a:ext cx="7860958" cy="6354579"/>
          </a:xfrm>
          <a:prstGeom prst="rect">
            <a:avLst/>
          </a:prstGeom>
        </p:spPr>
      </p:pic>
      <p:sp>
        <p:nvSpPr>
          <p:cNvPr id="4" name="TextBox 3">
            <a:extLst>
              <a:ext uri="{FF2B5EF4-FFF2-40B4-BE49-F238E27FC236}">
                <a16:creationId xmlns:a16="http://schemas.microsoft.com/office/drawing/2014/main" id="{B88A11F5-49BC-3F40-8BA5-658BB880CE55}"/>
              </a:ext>
            </a:extLst>
          </p:cNvPr>
          <p:cNvSpPr txBox="1"/>
          <p:nvPr/>
        </p:nvSpPr>
        <p:spPr>
          <a:xfrm>
            <a:off x="4559300" y="6297178"/>
            <a:ext cx="4064831" cy="307777"/>
          </a:xfrm>
          <a:prstGeom prst="rect">
            <a:avLst/>
          </a:prstGeom>
          <a:noFill/>
        </p:spPr>
        <p:txBody>
          <a:bodyPr wrap="none" rtlCol="0">
            <a:spAutoFit/>
          </a:bodyPr>
          <a:lstStyle/>
          <a:p>
            <a:r>
              <a:rPr lang="en-US" sz="1400" dirty="0"/>
              <a:t>https://</a:t>
            </a:r>
            <a:r>
              <a:rPr lang="en-US" sz="1400" dirty="0" err="1"/>
              <a:t>grants.nih.gov</a:t>
            </a:r>
            <a:r>
              <a:rPr lang="en-US" sz="1400" dirty="0"/>
              <a:t>/grants/peer/critiques/</a:t>
            </a:r>
            <a:r>
              <a:rPr lang="en-US" sz="1400" dirty="0" err="1"/>
              <a:t>f_D.htm</a:t>
            </a:r>
            <a:endParaRPr lang="en-US" sz="1400" dirty="0"/>
          </a:p>
        </p:txBody>
      </p:sp>
    </p:spTree>
    <p:extLst>
      <p:ext uri="{BB962C8B-B14F-4D97-AF65-F5344CB8AC3E}">
        <p14:creationId xmlns:p14="http://schemas.microsoft.com/office/powerpoint/2010/main" val="114637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5D2C9-14AF-C641-B7DD-EE4559CA2A43}"/>
              </a:ext>
            </a:extLst>
          </p:cNvPr>
          <p:cNvSpPr>
            <a:spLocks noGrp="1"/>
          </p:cNvSpPr>
          <p:nvPr>
            <p:ph type="title"/>
          </p:nvPr>
        </p:nvSpPr>
        <p:spPr/>
        <p:txBody>
          <a:bodyPr/>
          <a:lstStyle/>
          <a:p>
            <a:endParaRPr lang="en-US" dirty="0"/>
          </a:p>
        </p:txBody>
      </p:sp>
      <p:pic>
        <p:nvPicPr>
          <p:cNvPr id="9" name="Picture 8">
            <a:extLst>
              <a:ext uri="{FF2B5EF4-FFF2-40B4-BE49-F238E27FC236}">
                <a16:creationId xmlns:a16="http://schemas.microsoft.com/office/drawing/2014/main" id="{256B6444-3B85-4B47-9C39-5A1F22DBA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508" y="0"/>
            <a:ext cx="8515350" cy="6322002"/>
          </a:xfrm>
          <a:prstGeom prst="rect">
            <a:avLst/>
          </a:prstGeom>
        </p:spPr>
      </p:pic>
      <p:sp>
        <p:nvSpPr>
          <p:cNvPr id="5" name="TextBox 4">
            <a:extLst>
              <a:ext uri="{FF2B5EF4-FFF2-40B4-BE49-F238E27FC236}">
                <a16:creationId xmlns:a16="http://schemas.microsoft.com/office/drawing/2014/main" id="{006EE606-E56C-FC4B-A417-2AAD1D3D6F5B}"/>
              </a:ext>
            </a:extLst>
          </p:cNvPr>
          <p:cNvSpPr txBox="1"/>
          <p:nvPr/>
        </p:nvSpPr>
        <p:spPr>
          <a:xfrm>
            <a:off x="4559300" y="6297178"/>
            <a:ext cx="4064831" cy="307777"/>
          </a:xfrm>
          <a:prstGeom prst="rect">
            <a:avLst/>
          </a:prstGeom>
          <a:noFill/>
        </p:spPr>
        <p:txBody>
          <a:bodyPr wrap="none" rtlCol="0">
            <a:spAutoFit/>
          </a:bodyPr>
          <a:lstStyle/>
          <a:p>
            <a:r>
              <a:rPr lang="en-US" sz="1400" dirty="0"/>
              <a:t>https://</a:t>
            </a:r>
            <a:r>
              <a:rPr lang="en-US" sz="1400" dirty="0" err="1"/>
              <a:t>grants.nih.gov</a:t>
            </a:r>
            <a:r>
              <a:rPr lang="en-US" sz="1400" dirty="0"/>
              <a:t>/grants/peer/critiques/</a:t>
            </a:r>
            <a:r>
              <a:rPr lang="en-US" sz="1400" dirty="0" err="1"/>
              <a:t>f_D.htm</a:t>
            </a:r>
            <a:endParaRPr lang="en-US" sz="1400" dirty="0"/>
          </a:p>
        </p:txBody>
      </p:sp>
    </p:spTree>
    <p:extLst>
      <p:ext uri="{BB962C8B-B14F-4D97-AF65-F5344CB8AC3E}">
        <p14:creationId xmlns:p14="http://schemas.microsoft.com/office/powerpoint/2010/main" val="3325528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7134B2C-8C3D-2149-A930-E3FC64888947}"/>
              </a:ext>
            </a:extLst>
          </p:cNvPr>
          <p:cNvSpPr txBox="1"/>
          <p:nvPr/>
        </p:nvSpPr>
        <p:spPr>
          <a:xfrm>
            <a:off x="368830" y="936212"/>
            <a:ext cx="864339" cy="646331"/>
          </a:xfrm>
          <a:prstGeom prst="rect">
            <a:avLst/>
          </a:prstGeom>
          <a:noFill/>
        </p:spPr>
        <p:txBody>
          <a:bodyPr wrap="none" rtlCol="0">
            <a:spAutoFit/>
          </a:bodyPr>
          <a:lstStyle/>
          <a:p>
            <a:r>
              <a:rPr lang="en-US" sz="3600">
                <a:solidFill>
                  <a:srgbClr val="FF0000"/>
                </a:solidFill>
              </a:rPr>
              <a:t>F31</a:t>
            </a:r>
          </a:p>
        </p:txBody>
      </p:sp>
      <p:grpSp>
        <p:nvGrpSpPr>
          <p:cNvPr id="18" name="Group 17">
            <a:extLst>
              <a:ext uri="{FF2B5EF4-FFF2-40B4-BE49-F238E27FC236}">
                <a16:creationId xmlns:a16="http://schemas.microsoft.com/office/drawing/2014/main" id="{C532AD3A-6024-F643-A3A7-68A50FDE6B64}"/>
              </a:ext>
            </a:extLst>
          </p:cNvPr>
          <p:cNvGrpSpPr/>
          <p:nvPr/>
        </p:nvGrpSpPr>
        <p:grpSpPr>
          <a:xfrm>
            <a:off x="4075915" y="959943"/>
            <a:ext cx="4295956" cy="5396843"/>
            <a:chOff x="4721525" y="155813"/>
            <a:chExt cx="4295956" cy="5396843"/>
          </a:xfrm>
        </p:grpSpPr>
        <p:pic>
          <p:nvPicPr>
            <p:cNvPr id="10" name="Picture 9">
              <a:extLst>
                <a:ext uri="{FF2B5EF4-FFF2-40B4-BE49-F238E27FC236}">
                  <a16:creationId xmlns:a16="http://schemas.microsoft.com/office/drawing/2014/main" id="{ECB6B5E7-9578-F745-862E-2FCE9BF6D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0280" y="1621766"/>
              <a:ext cx="4267201" cy="3930890"/>
            </a:xfrm>
            <a:prstGeom prst="rect">
              <a:avLst/>
            </a:prstGeom>
          </p:spPr>
        </p:pic>
        <p:sp>
          <p:nvSpPr>
            <p:cNvPr id="11" name="TextBox 10">
              <a:extLst>
                <a:ext uri="{FF2B5EF4-FFF2-40B4-BE49-F238E27FC236}">
                  <a16:creationId xmlns:a16="http://schemas.microsoft.com/office/drawing/2014/main" id="{19AD70A9-F875-2043-A7D5-26946B2F93A5}"/>
                </a:ext>
              </a:extLst>
            </p:cNvPr>
            <p:cNvSpPr txBox="1"/>
            <p:nvPr/>
          </p:nvSpPr>
          <p:spPr>
            <a:xfrm>
              <a:off x="4721525" y="155813"/>
              <a:ext cx="864339" cy="646331"/>
            </a:xfrm>
            <a:prstGeom prst="rect">
              <a:avLst/>
            </a:prstGeom>
            <a:noFill/>
          </p:spPr>
          <p:txBody>
            <a:bodyPr wrap="none" rtlCol="0">
              <a:spAutoFit/>
            </a:bodyPr>
            <a:lstStyle/>
            <a:p>
              <a:r>
                <a:rPr lang="en-US" sz="3600" dirty="0">
                  <a:solidFill>
                    <a:srgbClr val="FF0000"/>
                  </a:solidFill>
                </a:rPr>
                <a:t>F32</a:t>
              </a:r>
            </a:p>
          </p:txBody>
        </p:sp>
        <p:sp>
          <p:nvSpPr>
            <p:cNvPr id="13" name="Rectangle 12">
              <a:extLst>
                <a:ext uri="{FF2B5EF4-FFF2-40B4-BE49-F238E27FC236}">
                  <a16:creationId xmlns:a16="http://schemas.microsoft.com/office/drawing/2014/main" id="{4DE28880-B384-994B-A63D-1D7F264B603D}"/>
                </a:ext>
              </a:extLst>
            </p:cNvPr>
            <p:cNvSpPr/>
            <p:nvPr/>
          </p:nvSpPr>
          <p:spPr>
            <a:xfrm>
              <a:off x="4721525" y="849972"/>
              <a:ext cx="2915729" cy="523220"/>
            </a:xfrm>
            <a:prstGeom prst="rect">
              <a:avLst/>
            </a:prstGeom>
          </p:spPr>
          <p:txBody>
            <a:bodyPr wrap="square">
              <a:spAutoFit/>
            </a:bodyPr>
            <a:lstStyle/>
            <a:p>
              <a:r>
                <a:rPr lang="en-US" sz="1400" u="sng" dirty="0">
                  <a:solidFill>
                    <a:srgbClr val="0000FF"/>
                  </a:solidFill>
                  <a:latin typeface="Calibri" panose="020F0502020204030204" pitchFamily="34" charset="0"/>
                  <a:ea typeface="Times New Roman"/>
                  <a:hlinkClick r:id="rId3"/>
                </a:rPr>
                <a:t>https://grants.nih.gov/grants/guide/pa-files/PA-16-307.html</a:t>
              </a:r>
              <a:endParaRPr lang="en-US" sz="1400" dirty="0">
                <a:latin typeface="Calibri" panose="020F0502020204030204" pitchFamily="34" charset="0"/>
                <a:ea typeface="DengXian" panose="02010600030101010101" pitchFamily="2" charset="-122"/>
              </a:endParaRPr>
            </a:p>
          </p:txBody>
        </p:sp>
      </p:grpSp>
      <p:pic>
        <p:nvPicPr>
          <p:cNvPr id="15" name="Picture 14">
            <a:extLst>
              <a:ext uri="{FF2B5EF4-FFF2-40B4-BE49-F238E27FC236}">
                <a16:creationId xmlns:a16="http://schemas.microsoft.com/office/drawing/2014/main" id="{14C96ABB-23B4-9243-8F7B-F315563402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106" y="2239110"/>
            <a:ext cx="3615809" cy="4117676"/>
          </a:xfrm>
          <a:prstGeom prst="rect">
            <a:avLst/>
          </a:prstGeom>
        </p:spPr>
      </p:pic>
      <p:sp>
        <p:nvSpPr>
          <p:cNvPr id="16" name="Rectangle 15">
            <a:extLst>
              <a:ext uri="{FF2B5EF4-FFF2-40B4-BE49-F238E27FC236}">
                <a16:creationId xmlns:a16="http://schemas.microsoft.com/office/drawing/2014/main" id="{8BC56B90-029B-1648-9570-87BE136CEF7A}"/>
              </a:ext>
            </a:extLst>
          </p:cNvPr>
          <p:cNvSpPr/>
          <p:nvPr/>
        </p:nvSpPr>
        <p:spPr>
          <a:xfrm>
            <a:off x="368830" y="1582543"/>
            <a:ext cx="3079630" cy="523220"/>
          </a:xfrm>
          <a:prstGeom prst="rect">
            <a:avLst/>
          </a:prstGeom>
        </p:spPr>
        <p:txBody>
          <a:bodyPr wrap="square">
            <a:spAutoFit/>
          </a:bodyPr>
          <a:lstStyle/>
          <a:p>
            <a:r>
              <a:rPr lang="en-US" sz="1400" u="sng" dirty="0">
                <a:solidFill>
                  <a:srgbClr val="0000FF"/>
                </a:solidFill>
                <a:latin typeface="Calibri" panose="020F0502020204030204" pitchFamily="34" charset="0"/>
                <a:ea typeface="Times New Roman"/>
                <a:hlinkClick r:id="rId5"/>
              </a:rPr>
              <a:t>https://grants.nih.gov/grants/guide/pa-files/PA-16-309.html</a:t>
            </a:r>
            <a:endParaRPr lang="en-US" sz="1400" dirty="0">
              <a:latin typeface="Calibri" panose="020F0502020204030204" pitchFamily="34" charset="0"/>
              <a:ea typeface="DengXian" panose="02010600030101010101" pitchFamily="2" charset="-122"/>
            </a:endParaRPr>
          </a:p>
        </p:txBody>
      </p:sp>
      <p:sp>
        <p:nvSpPr>
          <p:cNvPr id="19" name="TextBox 18">
            <a:extLst>
              <a:ext uri="{FF2B5EF4-FFF2-40B4-BE49-F238E27FC236}">
                <a16:creationId xmlns:a16="http://schemas.microsoft.com/office/drawing/2014/main" id="{E2F42829-A971-744B-B96D-0FE00D443BD4}"/>
              </a:ext>
            </a:extLst>
          </p:cNvPr>
          <p:cNvSpPr txBox="1"/>
          <p:nvPr/>
        </p:nvSpPr>
        <p:spPr>
          <a:xfrm>
            <a:off x="300255" y="6418574"/>
            <a:ext cx="1584088" cy="338554"/>
          </a:xfrm>
          <a:prstGeom prst="rect">
            <a:avLst/>
          </a:prstGeom>
          <a:noFill/>
        </p:spPr>
        <p:txBody>
          <a:bodyPr wrap="none" rtlCol="0">
            <a:spAutoFit/>
          </a:bodyPr>
          <a:lstStyle/>
          <a:p>
            <a:r>
              <a:rPr lang="en-US" sz="1600" dirty="0"/>
              <a:t>As of Jan 3, 2019</a:t>
            </a:r>
          </a:p>
        </p:txBody>
      </p:sp>
      <p:pic>
        <p:nvPicPr>
          <p:cNvPr id="21" name="Picture 20">
            <a:extLst>
              <a:ext uri="{FF2B5EF4-FFF2-40B4-BE49-F238E27FC236}">
                <a16:creationId xmlns:a16="http://schemas.microsoft.com/office/drawing/2014/main" id="{BE103C51-C7B5-8A40-B928-32C99ED2BF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5605" y="6313939"/>
            <a:ext cx="2731625" cy="544061"/>
          </a:xfrm>
          <a:prstGeom prst="rect">
            <a:avLst/>
          </a:prstGeom>
        </p:spPr>
      </p:pic>
      <p:sp>
        <p:nvSpPr>
          <p:cNvPr id="2" name="TextBox 1">
            <a:extLst>
              <a:ext uri="{FF2B5EF4-FFF2-40B4-BE49-F238E27FC236}">
                <a16:creationId xmlns:a16="http://schemas.microsoft.com/office/drawing/2014/main" id="{4A86D700-79F5-B14A-A1CF-0974826CEB23}"/>
              </a:ext>
            </a:extLst>
          </p:cNvPr>
          <p:cNvSpPr txBox="1"/>
          <p:nvPr/>
        </p:nvSpPr>
        <p:spPr>
          <a:xfrm>
            <a:off x="300255" y="180265"/>
            <a:ext cx="4517455" cy="646331"/>
          </a:xfrm>
          <a:prstGeom prst="rect">
            <a:avLst/>
          </a:prstGeom>
          <a:noFill/>
        </p:spPr>
        <p:txBody>
          <a:bodyPr wrap="none" rtlCol="0">
            <a:spAutoFit/>
          </a:bodyPr>
          <a:lstStyle/>
          <a:p>
            <a:r>
              <a:rPr lang="en-US" sz="3600" b="1" dirty="0">
                <a:solidFill>
                  <a:schemeClr val="accent1">
                    <a:lumMod val="75000"/>
                  </a:schemeClr>
                </a:solidFill>
              </a:rPr>
              <a:t>Participating Institutes</a:t>
            </a:r>
          </a:p>
        </p:txBody>
      </p:sp>
    </p:spTree>
    <p:extLst>
      <p:ext uri="{BB962C8B-B14F-4D97-AF65-F5344CB8AC3E}">
        <p14:creationId xmlns:p14="http://schemas.microsoft.com/office/powerpoint/2010/main" val="30459924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E2CD0A-41B6-B74E-9907-9ADBCFEF4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402" y="583036"/>
            <a:ext cx="9144000" cy="5099371"/>
          </a:xfrm>
          <a:prstGeom prst="rect">
            <a:avLst/>
          </a:prstGeom>
        </p:spPr>
      </p:pic>
      <p:sp>
        <p:nvSpPr>
          <p:cNvPr id="8" name="TextBox 7">
            <a:extLst>
              <a:ext uri="{FF2B5EF4-FFF2-40B4-BE49-F238E27FC236}">
                <a16:creationId xmlns:a16="http://schemas.microsoft.com/office/drawing/2014/main" id="{55156739-1F2C-714E-98C3-6707EE2C410E}"/>
              </a:ext>
            </a:extLst>
          </p:cNvPr>
          <p:cNvSpPr txBox="1"/>
          <p:nvPr/>
        </p:nvSpPr>
        <p:spPr>
          <a:xfrm>
            <a:off x="4559300" y="6297178"/>
            <a:ext cx="4064831" cy="307777"/>
          </a:xfrm>
          <a:prstGeom prst="rect">
            <a:avLst/>
          </a:prstGeom>
          <a:noFill/>
        </p:spPr>
        <p:txBody>
          <a:bodyPr wrap="none" rtlCol="0">
            <a:spAutoFit/>
          </a:bodyPr>
          <a:lstStyle/>
          <a:p>
            <a:r>
              <a:rPr lang="en-US" sz="1400" dirty="0"/>
              <a:t>https://</a:t>
            </a:r>
            <a:r>
              <a:rPr lang="en-US" sz="1400" dirty="0" err="1"/>
              <a:t>grants.nih.gov</a:t>
            </a:r>
            <a:r>
              <a:rPr lang="en-US" sz="1400" dirty="0"/>
              <a:t>/grants/peer/critiques/</a:t>
            </a:r>
            <a:r>
              <a:rPr lang="en-US" sz="1400" dirty="0" err="1"/>
              <a:t>f_D.htm</a:t>
            </a:r>
            <a:endParaRPr lang="en-US" sz="1400" dirty="0"/>
          </a:p>
        </p:txBody>
      </p:sp>
    </p:spTree>
    <p:extLst>
      <p:ext uri="{BB962C8B-B14F-4D97-AF65-F5344CB8AC3E}">
        <p14:creationId xmlns:p14="http://schemas.microsoft.com/office/powerpoint/2010/main" val="433594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64B45B-BE0D-4E40-97F3-D67B5A3D9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314"/>
            <a:ext cx="9144000" cy="6376854"/>
          </a:xfrm>
          <a:prstGeom prst="rect">
            <a:avLst/>
          </a:prstGeom>
        </p:spPr>
      </p:pic>
      <p:sp>
        <p:nvSpPr>
          <p:cNvPr id="8" name="TextBox 7">
            <a:extLst>
              <a:ext uri="{FF2B5EF4-FFF2-40B4-BE49-F238E27FC236}">
                <a16:creationId xmlns:a16="http://schemas.microsoft.com/office/drawing/2014/main" id="{F587F690-D84E-0F44-B9AE-58A0E8BFAF8E}"/>
              </a:ext>
            </a:extLst>
          </p:cNvPr>
          <p:cNvSpPr txBox="1"/>
          <p:nvPr/>
        </p:nvSpPr>
        <p:spPr>
          <a:xfrm>
            <a:off x="4742180" y="6345304"/>
            <a:ext cx="4064831" cy="307777"/>
          </a:xfrm>
          <a:prstGeom prst="rect">
            <a:avLst/>
          </a:prstGeom>
          <a:noFill/>
        </p:spPr>
        <p:txBody>
          <a:bodyPr wrap="none" rtlCol="0">
            <a:spAutoFit/>
          </a:bodyPr>
          <a:lstStyle/>
          <a:p>
            <a:r>
              <a:rPr lang="en-US" sz="1400" dirty="0"/>
              <a:t>https://</a:t>
            </a:r>
            <a:r>
              <a:rPr lang="en-US" sz="1400" dirty="0" err="1"/>
              <a:t>grants.nih.gov</a:t>
            </a:r>
            <a:r>
              <a:rPr lang="en-US" sz="1400" dirty="0"/>
              <a:t>/grants/peer/critiques/</a:t>
            </a:r>
            <a:r>
              <a:rPr lang="en-US" sz="1400" dirty="0" err="1"/>
              <a:t>f_D.htm</a:t>
            </a:r>
            <a:endParaRPr lang="en-US" sz="1400" dirty="0"/>
          </a:p>
        </p:txBody>
      </p:sp>
    </p:spTree>
    <p:extLst>
      <p:ext uri="{BB962C8B-B14F-4D97-AF65-F5344CB8AC3E}">
        <p14:creationId xmlns:p14="http://schemas.microsoft.com/office/powerpoint/2010/main" val="8834852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BA1961-DDF0-944F-8352-ED85D55058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5011"/>
            <a:ext cx="9144000" cy="2147977"/>
          </a:xfrm>
          <a:prstGeom prst="rect">
            <a:avLst/>
          </a:prstGeom>
        </p:spPr>
      </p:pic>
      <p:sp>
        <p:nvSpPr>
          <p:cNvPr id="8" name="TextBox 7">
            <a:extLst>
              <a:ext uri="{FF2B5EF4-FFF2-40B4-BE49-F238E27FC236}">
                <a16:creationId xmlns:a16="http://schemas.microsoft.com/office/drawing/2014/main" id="{1306EC54-A144-E747-A8BE-8F93E4037D46}"/>
              </a:ext>
            </a:extLst>
          </p:cNvPr>
          <p:cNvSpPr txBox="1"/>
          <p:nvPr/>
        </p:nvSpPr>
        <p:spPr>
          <a:xfrm>
            <a:off x="4732554" y="6335679"/>
            <a:ext cx="4064831" cy="307777"/>
          </a:xfrm>
          <a:prstGeom prst="rect">
            <a:avLst/>
          </a:prstGeom>
          <a:noFill/>
        </p:spPr>
        <p:txBody>
          <a:bodyPr wrap="none" rtlCol="0">
            <a:spAutoFit/>
          </a:bodyPr>
          <a:lstStyle/>
          <a:p>
            <a:r>
              <a:rPr lang="en-US" sz="1400" dirty="0"/>
              <a:t>https://</a:t>
            </a:r>
            <a:r>
              <a:rPr lang="en-US" sz="1400" dirty="0" err="1"/>
              <a:t>grants.nih.gov</a:t>
            </a:r>
            <a:r>
              <a:rPr lang="en-US" sz="1400" dirty="0"/>
              <a:t>/grants/peer/critiques/</a:t>
            </a:r>
            <a:r>
              <a:rPr lang="en-US" sz="1400" dirty="0" err="1"/>
              <a:t>f_D.htm</a:t>
            </a:r>
            <a:endParaRPr lang="en-US" sz="1400" dirty="0"/>
          </a:p>
        </p:txBody>
      </p:sp>
    </p:spTree>
    <p:extLst>
      <p:ext uri="{BB962C8B-B14F-4D97-AF65-F5344CB8AC3E}">
        <p14:creationId xmlns:p14="http://schemas.microsoft.com/office/powerpoint/2010/main" val="9967499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447340E-0112-4E49-A5F6-AF666F3E3945}"/>
              </a:ext>
            </a:extLst>
          </p:cNvPr>
          <p:cNvSpPr txBox="1"/>
          <p:nvPr/>
        </p:nvSpPr>
        <p:spPr>
          <a:xfrm>
            <a:off x="433974" y="504571"/>
            <a:ext cx="5583936" cy="707886"/>
          </a:xfrm>
          <a:prstGeom prst="rect">
            <a:avLst/>
          </a:prstGeom>
          <a:noFill/>
        </p:spPr>
        <p:txBody>
          <a:bodyPr wrap="square" rtlCol="0">
            <a:spAutoFit/>
          </a:bodyPr>
          <a:lstStyle/>
          <a:p>
            <a:r>
              <a:rPr lang="en-US" sz="4000" b="1" dirty="0">
                <a:solidFill>
                  <a:schemeClr val="accent1">
                    <a:lumMod val="75000"/>
                  </a:schemeClr>
                </a:solidFill>
              </a:rPr>
              <a:t>Study Section Outcomes</a:t>
            </a:r>
          </a:p>
        </p:txBody>
      </p:sp>
      <p:sp>
        <p:nvSpPr>
          <p:cNvPr id="8" name="TextBox 7">
            <a:extLst>
              <a:ext uri="{FF2B5EF4-FFF2-40B4-BE49-F238E27FC236}">
                <a16:creationId xmlns:a16="http://schemas.microsoft.com/office/drawing/2014/main" id="{D352B6D3-D76F-EF43-997F-692EDF5C94DB}"/>
              </a:ext>
            </a:extLst>
          </p:cNvPr>
          <p:cNvSpPr txBox="1"/>
          <p:nvPr/>
        </p:nvSpPr>
        <p:spPr>
          <a:xfrm>
            <a:off x="433974" y="1458691"/>
            <a:ext cx="6782871" cy="2739211"/>
          </a:xfrm>
          <a:prstGeom prst="rect">
            <a:avLst/>
          </a:prstGeom>
          <a:noFill/>
        </p:spPr>
        <p:txBody>
          <a:bodyPr wrap="square" rtlCol="0">
            <a:spAutoFit/>
          </a:bodyPr>
          <a:lstStyle/>
          <a:p>
            <a:endParaRPr lang="en-US" sz="2400" b="1" dirty="0"/>
          </a:p>
          <a:p>
            <a:pPr marL="342900" indent="-342900">
              <a:buFont typeface="Arial" panose="020B0604020202020204" pitchFamily="34" charset="0"/>
              <a:buChar char="•"/>
            </a:pPr>
            <a:r>
              <a:rPr lang="en-US" sz="2800" dirty="0"/>
              <a:t>Discussed applications</a:t>
            </a:r>
          </a:p>
          <a:p>
            <a:pPr marL="742950" lvl="1" indent="-285750">
              <a:buClr>
                <a:srgbClr val="FF0000"/>
              </a:buClr>
              <a:buFont typeface="Arial" panose="020B0604020202020204" pitchFamily="34" charset="0"/>
              <a:buChar char="•"/>
            </a:pPr>
            <a:r>
              <a:rPr lang="en-US" sz="2400" dirty="0"/>
              <a:t>Receives Impact/Priority Scores</a:t>
            </a:r>
          </a:p>
          <a:p>
            <a:pPr marL="742950" lvl="1" indent="-285750">
              <a:buClr>
                <a:srgbClr val="FF0000"/>
              </a:buClr>
              <a:buFont typeface="Arial" panose="020B0604020202020204" pitchFamily="34" charset="0"/>
              <a:buChar char="•"/>
            </a:pPr>
            <a:r>
              <a:rPr lang="en-US" sz="2400" dirty="0"/>
              <a:t>Receives scores for individual core review criteria (final scores)</a:t>
            </a:r>
          </a:p>
          <a:p>
            <a:pPr marL="742950" lvl="1" indent="-285750">
              <a:buClr>
                <a:srgbClr val="FF0000"/>
              </a:buClr>
              <a:buFont typeface="Arial" panose="020B0604020202020204" pitchFamily="34" charset="0"/>
              <a:buChar char="•"/>
            </a:pPr>
            <a:r>
              <a:rPr lang="en-US" sz="2400" dirty="0"/>
              <a:t>Summary statement reflects discussion</a:t>
            </a:r>
          </a:p>
          <a:p>
            <a:pPr lvl="1"/>
            <a:endParaRPr lang="en-US" sz="2400" dirty="0"/>
          </a:p>
        </p:txBody>
      </p:sp>
      <p:sp>
        <p:nvSpPr>
          <p:cNvPr id="9" name="TextBox 8">
            <a:extLst>
              <a:ext uri="{FF2B5EF4-FFF2-40B4-BE49-F238E27FC236}">
                <a16:creationId xmlns:a16="http://schemas.microsoft.com/office/drawing/2014/main" id="{79A2E31A-E908-354E-9F83-F517568E0712}"/>
              </a:ext>
            </a:extLst>
          </p:cNvPr>
          <p:cNvSpPr txBox="1"/>
          <p:nvPr/>
        </p:nvSpPr>
        <p:spPr>
          <a:xfrm>
            <a:off x="461918" y="4136347"/>
            <a:ext cx="6094381" cy="1631216"/>
          </a:xfrm>
          <a:prstGeom prst="rect">
            <a:avLst/>
          </a:prstGeom>
          <a:noFill/>
        </p:spPr>
        <p:txBody>
          <a:bodyPr wrap="square" rtlCol="0">
            <a:spAutoFit/>
          </a:bodyPr>
          <a:lstStyle/>
          <a:p>
            <a:pPr marL="342900" indent="-342900">
              <a:buFont typeface="Arial" panose="020B0604020202020204" pitchFamily="34" charset="0"/>
              <a:buChar char="•"/>
            </a:pPr>
            <a:r>
              <a:rPr lang="en-US" sz="2800" dirty="0"/>
              <a:t>Not Discussed applications</a:t>
            </a:r>
          </a:p>
          <a:p>
            <a:pPr marL="742950" lvl="1" indent="-285750">
              <a:buClr>
                <a:srgbClr val="FF0000"/>
              </a:buClr>
              <a:buFont typeface="Arial" panose="020B0604020202020204" pitchFamily="34" charset="0"/>
              <a:buChar char="•"/>
            </a:pPr>
            <a:r>
              <a:rPr lang="en-US" sz="2400" dirty="0"/>
              <a:t>Receives scores for individual core review criteria (preliminary scores)</a:t>
            </a:r>
          </a:p>
          <a:p>
            <a:pPr marL="742950" lvl="1" indent="-285750">
              <a:buClr>
                <a:srgbClr val="FF0000"/>
              </a:buClr>
              <a:buFont typeface="Arial" panose="020B0604020202020204" pitchFamily="34" charset="0"/>
              <a:buChar char="•"/>
            </a:pPr>
            <a:r>
              <a:rPr lang="en-US" sz="2400" dirty="0"/>
              <a:t>Summary statement is not updated</a:t>
            </a:r>
          </a:p>
        </p:txBody>
      </p:sp>
      <p:pic>
        <p:nvPicPr>
          <p:cNvPr id="12" name="Picture 3" descr="http://ozymandiaswarning.com/wp-content/uploads/2010/10/gym-fall.jpg">
            <a:extLst>
              <a:ext uri="{FF2B5EF4-FFF2-40B4-BE49-F238E27FC236}">
                <a16:creationId xmlns:a16="http://schemas.microsoft.com/office/drawing/2014/main" id="{61C63C72-9776-A24E-A123-073670D6A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222"/>
          <a:stretch>
            <a:fillRect/>
          </a:stretch>
        </p:blipFill>
        <p:spPr bwMode="auto">
          <a:xfrm>
            <a:off x="6862052" y="4658306"/>
            <a:ext cx="1885950" cy="171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5" descr="http://www.personal.psu.edu/kar5120/Retton1.jpg">
            <a:extLst>
              <a:ext uri="{FF2B5EF4-FFF2-40B4-BE49-F238E27FC236}">
                <a16:creationId xmlns:a16="http://schemas.microsoft.com/office/drawing/2014/main" id="{C6E84705-D9CB-7141-B1A8-C211DAA65B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4758" y="1382970"/>
            <a:ext cx="1428750" cy="285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045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2BE5EB-3CB0-AC42-81C7-C53A5A5717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891" y="601283"/>
            <a:ext cx="7735196" cy="5464313"/>
          </a:xfrm>
          <a:prstGeom prst="rect">
            <a:avLst/>
          </a:prstGeom>
        </p:spPr>
      </p:pic>
      <p:pic>
        <p:nvPicPr>
          <p:cNvPr id="6" name="Picture 5">
            <a:extLst>
              <a:ext uri="{FF2B5EF4-FFF2-40B4-BE49-F238E27FC236}">
                <a16:creationId xmlns:a16="http://schemas.microsoft.com/office/drawing/2014/main" id="{D7EF088F-6704-914E-B573-1715732D42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2301" y="5874049"/>
            <a:ext cx="4590228" cy="826438"/>
          </a:xfrm>
          <a:prstGeom prst="rect">
            <a:avLst/>
          </a:prstGeom>
        </p:spPr>
      </p:pic>
    </p:spTree>
    <p:extLst>
      <p:ext uri="{BB962C8B-B14F-4D97-AF65-F5344CB8AC3E}">
        <p14:creationId xmlns:p14="http://schemas.microsoft.com/office/powerpoint/2010/main" val="42166269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55B8E8-2521-314B-9E90-5AC268ED25AC}"/>
              </a:ext>
            </a:extLst>
          </p:cNvPr>
          <p:cNvSpPr/>
          <p:nvPr/>
        </p:nvSpPr>
        <p:spPr>
          <a:xfrm>
            <a:off x="1524000" y="2967335"/>
            <a:ext cx="6096000" cy="923330"/>
          </a:xfrm>
          <a:prstGeom prst="rect">
            <a:avLst/>
          </a:prstGeom>
        </p:spPr>
        <p:txBody>
          <a:bodyPr>
            <a:spAutoFit/>
          </a:bodyPr>
          <a:lstStyle/>
          <a:p>
            <a:br>
              <a:rPr lang="en-US">
                <a:latin typeface="Garamond" panose="02020404030301010803" pitchFamily="18" charset="0"/>
              </a:rPr>
            </a:br>
            <a:endParaRPr lang="en-US">
              <a:latin typeface="Garamond" panose="02020404030301010803" pitchFamily="18" charset="0"/>
            </a:endParaRPr>
          </a:p>
          <a:p>
            <a:r>
              <a:rPr lang="en-US">
                <a:solidFill>
                  <a:srgbClr val="FFFFFF"/>
                </a:solidFill>
                <a:latin typeface="Garamond" panose="02020404030301010803" pitchFamily="18" charset="0"/>
              </a:rPr>
              <a:t>Peer Review of NIH Research Grants Applications </a:t>
            </a:r>
          </a:p>
        </p:txBody>
      </p:sp>
      <p:sp>
        <p:nvSpPr>
          <p:cNvPr id="5" name="Rectangle 4">
            <a:extLst>
              <a:ext uri="{FF2B5EF4-FFF2-40B4-BE49-F238E27FC236}">
                <a16:creationId xmlns:a16="http://schemas.microsoft.com/office/drawing/2014/main" id="{F6D69A47-057B-8348-8753-9257F1ABDDF3}"/>
              </a:ext>
            </a:extLst>
          </p:cNvPr>
          <p:cNvSpPr/>
          <p:nvPr/>
        </p:nvSpPr>
        <p:spPr>
          <a:xfrm>
            <a:off x="2286000" y="2828836"/>
            <a:ext cx="4572000" cy="1200329"/>
          </a:xfrm>
          <a:prstGeom prst="rect">
            <a:avLst/>
          </a:prstGeom>
        </p:spPr>
        <p:txBody>
          <a:bodyPr>
            <a:spAutoFit/>
          </a:bodyPr>
          <a:lstStyle/>
          <a:p>
            <a:br>
              <a:rPr lang="en-US">
                <a:effectLst/>
                <a:latin typeface="Garamond" panose="02020404030301010803" pitchFamily="18" charset="0"/>
              </a:rPr>
            </a:br>
            <a:endParaRPr lang="en-US">
              <a:effectLst/>
              <a:latin typeface="Garamond" panose="02020404030301010803" pitchFamily="18" charset="0"/>
            </a:endParaRPr>
          </a:p>
          <a:p>
            <a:r>
              <a:rPr lang="en-US">
                <a:solidFill>
                  <a:srgbClr val="FFFFFF"/>
                </a:solidFill>
                <a:effectLst/>
                <a:latin typeface="Garamond" panose="02020404030301010803" pitchFamily="18" charset="0"/>
              </a:rPr>
              <a:t>Peer Review of NIH Research Grants Applications </a:t>
            </a:r>
          </a:p>
        </p:txBody>
      </p:sp>
      <p:sp>
        <p:nvSpPr>
          <p:cNvPr id="10" name="Rectangle 9">
            <a:extLst>
              <a:ext uri="{FF2B5EF4-FFF2-40B4-BE49-F238E27FC236}">
                <a16:creationId xmlns:a16="http://schemas.microsoft.com/office/drawing/2014/main" id="{BFC74C68-8A36-644E-AA64-DDB01CE711D7}"/>
              </a:ext>
            </a:extLst>
          </p:cNvPr>
          <p:cNvSpPr/>
          <p:nvPr/>
        </p:nvSpPr>
        <p:spPr>
          <a:xfrm>
            <a:off x="4846320" y="6480410"/>
            <a:ext cx="6096000" cy="307777"/>
          </a:xfrm>
          <a:prstGeom prst="rect">
            <a:avLst/>
          </a:prstGeom>
        </p:spPr>
        <p:txBody>
          <a:bodyPr wrap="square">
            <a:spAutoFit/>
          </a:bodyPr>
          <a:lstStyle/>
          <a:p>
            <a:r>
              <a:rPr lang="en-US" sz="1400" dirty="0">
                <a:effectLst/>
                <a:latin typeface="Garamond" panose="02020404030301010803" pitchFamily="18" charset="0"/>
              </a:rPr>
              <a:t>Jaime S. Rubin, Ph.D.; </a:t>
            </a:r>
            <a:r>
              <a:rPr lang="en-US" sz="1400" dirty="0">
                <a:effectLst/>
                <a:latin typeface="Garamond" panose="02020404030301010803" pitchFamily="18" charset="0"/>
                <a:hlinkClick r:id="rId2"/>
              </a:rPr>
              <a:t>http://grantscourse.Columbia</a:t>
            </a:r>
            <a:r>
              <a:rPr lang="en-US" sz="1400" dirty="0">
                <a:latin typeface="Garamond" panose="02020404030301010803" pitchFamily="18" charset="0"/>
                <a:hlinkClick r:id="rId2"/>
              </a:rPr>
              <a:t>.edu</a:t>
            </a:r>
            <a:r>
              <a:rPr lang="en-US" sz="1400" dirty="0">
                <a:latin typeface="Garamond" panose="02020404030301010803" pitchFamily="18" charset="0"/>
              </a:rPr>
              <a:t> </a:t>
            </a:r>
            <a:endParaRPr lang="en-US" sz="1400" dirty="0">
              <a:effectLst/>
              <a:latin typeface="Helvetica" pitchFamily="2" charset="0"/>
            </a:endParaRPr>
          </a:p>
        </p:txBody>
      </p:sp>
      <p:sp>
        <p:nvSpPr>
          <p:cNvPr id="11" name="Rectangle 10">
            <a:extLst>
              <a:ext uri="{FF2B5EF4-FFF2-40B4-BE49-F238E27FC236}">
                <a16:creationId xmlns:a16="http://schemas.microsoft.com/office/drawing/2014/main" id="{A7C22163-366A-AF46-9E73-473C56F3F921}"/>
              </a:ext>
            </a:extLst>
          </p:cNvPr>
          <p:cNvSpPr/>
          <p:nvPr/>
        </p:nvSpPr>
        <p:spPr>
          <a:xfrm>
            <a:off x="85344" y="6475065"/>
            <a:ext cx="5522976" cy="307777"/>
          </a:xfrm>
          <a:prstGeom prst="rect">
            <a:avLst/>
          </a:prstGeom>
        </p:spPr>
        <p:txBody>
          <a:bodyPr wrap="square">
            <a:spAutoFit/>
          </a:bodyPr>
          <a:lstStyle/>
          <a:p>
            <a:r>
              <a:rPr lang="en-US" sz="1400">
                <a:effectLst/>
                <a:latin typeface="Garamond" panose="02020404030301010803" pitchFamily="18" charset="0"/>
              </a:rPr>
              <a:t>National Institutes of Health Online Reporting Tool (</a:t>
            </a:r>
            <a:r>
              <a:rPr lang="en-US" sz="1400" err="1">
                <a:effectLst/>
                <a:latin typeface="Garamond" panose="02020404030301010803" pitchFamily="18" charset="0"/>
              </a:rPr>
              <a:t>RePORT</a:t>
            </a:r>
            <a:r>
              <a:rPr lang="en-US" sz="1400">
                <a:effectLst/>
                <a:latin typeface="Garamond" panose="02020404030301010803" pitchFamily="18" charset="0"/>
              </a:rPr>
              <a:t>)</a:t>
            </a:r>
            <a:endParaRPr lang="en-US" sz="1400">
              <a:effectLst/>
              <a:latin typeface="Helvetica" pitchFamily="2" charset="0"/>
            </a:endParaRPr>
          </a:p>
        </p:txBody>
      </p:sp>
      <p:sp>
        <p:nvSpPr>
          <p:cNvPr id="12" name="TextBox 11">
            <a:extLst>
              <a:ext uri="{FF2B5EF4-FFF2-40B4-BE49-F238E27FC236}">
                <a16:creationId xmlns:a16="http://schemas.microsoft.com/office/drawing/2014/main" id="{0E51D8D8-0256-2F44-88C2-A5C13E9059C4}"/>
              </a:ext>
            </a:extLst>
          </p:cNvPr>
          <p:cNvSpPr txBox="1"/>
          <p:nvPr/>
        </p:nvSpPr>
        <p:spPr>
          <a:xfrm>
            <a:off x="672777" y="345452"/>
            <a:ext cx="7721216" cy="707886"/>
          </a:xfrm>
          <a:prstGeom prst="rect">
            <a:avLst/>
          </a:prstGeom>
          <a:noFill/>
        </p:spPr>
        <p:txBody>
          <a:bodyPr wrap="none" rtlCol="0">
            <a:spAutoFit/>
          </a:bodyPr>
          <a:lstStyle/>
          <a:p>
            <a:r>
              <a:rPr lang="en-US" sz="4000" b="1" dirty="0">
                <a:solidFill>
                  <a:schemeClr val="accent1">
                    <a:lumMod val="75000"/>
                  </a:schemeClr>
                </a:solidFill>
              </a:rPr>
              <a:t>Funding: Pre-doc fellowships  (F31) </a:t>
            </a:r>
          </a:p>
        </p:txBody>
      </p:sp>
      <p:pic>
        <p:nvPicPr>
          <p:cNvPr id="6" name="Picture 5">
            <a:extLst>
              <a:ext uri="{FF2B5EF4-FFF2-40B4-BE49-F238E27FC236}">
                <a16:creationId xmlns:a16="http://schemas.microsoft.com/office/drawing/2014/main" id="{709EEED4-E6FA-E54C-AD47-75E4889DF4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777" y="1409953"/>
            <a:ext cx="7222603" cy="4719315"/>
          </a:xfrm>
          <a:prstGeom prst="rect">
            <a:avLst/>
          </a:prstGeom>
        </p:spPr>
      </p:pic>
    </p:spTree>
    <p:extLst>
      <p:ext uri="{BB962C8B-B14F-4D97-AF65-F5344CB8AC3E}">
        <p14:creationId xmlns:p14="http://schemas.microsoft.com/office/powerpoint/2010/main" val="26428596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9A9191-194B-8C44-8A4A-D1A95460440E}"/>
              </a:ext>
            </a:extLst>
          </p:cNvPr>
          <p:cNvSpPr txBox="1"/>
          <p:nvPr/>
        </p:nvSpPr>
        <p:spPr>
          <a:xfrm>
            <a:off x="889065" y="380158"/>
            <a:ext cx="7918450" cy="707886"/>
          </a:xfrm>
          <a:prstGeom prst="rect">
            <a:avLst/>
          </a:prstGeom>
          <a:noFill/>
        </p:spPr>
        <p:txBody>
          <a:bodyPr wrap="none" rtlCol="0">
            <a:spAutoFit/>
          </a:bodyPr>
          <a:lstStyle/>
          <a:p>
            <a:r>
              <a:rPr lang="en-US" sz="4000" b="1" dirty="0">
                <a:solidFill>
                  <a:schemeClr val="accent1">
                    <a:lumMod val="75000"/>
                  </a:schemeClr>
                </a:solidFill>
              </a:rPr>
              <a:t>Funding: Post-doc fellowships  (F32) </a:t>
            </a:r>
          </a:p>
        </p:txBody>
      </p:sp>
      <p:sp>
        <p:nvSpPr>
          <p:cNvPr id="7" name="Rectangle 6">
            <a:extLst>
              <a:ext uri="{FF2B5EF4-FFF2-40B4-BE49-F238E27FC236}">
                <a16:creationId xmlns:a16="http://schemas.microsoft.com/office/drawing/2014/main" id="{A84E9F08-2CCD-8441-8440-C662607D2F55}"/>
              </a:ext>
            </a:extLst>
          </p:cNvPr>
          <p:cNvSpPr/>
          <p:nvPr/>
        </p:nvSpPr>
        <p:spPr>
          <a:xfrm>
            <a:off x="4846320" y="6480410"/>
            <a:ext cx="6096000" cy="307777"/>
          </a:xfrm>
          <a:prstGeom prst="rect">
            <a:avLst/>
          </a:prstGeom>
        </p:spPr>
        <p:txBody>
          <a:bodyPr wrap="square">
            <a:spAutoFit/>
          </a:bodyPr>
          <a:lstStyle/>
          <a:p>
            <a:r>
              <a:rPr lang="en-US" sz="1400" dirty="0">
                <a:effectLst/>
                <a:latin typeface="Garamond" panose="02020404030301010803" pitchFamily="18" charset="0"/>
              </a:rPr>
              <a:t>Jaime S. Rubin, Ph.D.; </a:t>
            </a:r>
            <a:r>
              <a:rPr lang="en-US" sz="1400" dirty="0">
                <a:effectLst/>
                <a:latin typeface="Garamond" panose="02020404030301010803" pitchFamily="18" charset="0"/>
                <a:hlinkClick r:id="rId2"/>
              </a:rPr>
              <a:t>http://grantscourse.Columbia</a:t>
            </a:r>
            <a:r>
              <a:rPr lang="en-US" sz="1400" dirty="0">
                <a:latin typeface="Garamond" panose="02020404030301010803" pitchFamily="18" charset="0"/>
                <a:hlinkClick r:id="rId2"/>
              </a:rPr>
              <a:t>.edu</a:t>
            </a:r>
            <a:r>
              <a:rPr lang="en-US" sz="1400" dirty="0">
                <a:latin typeface="Garamond" panose="02020404030301010803" pitchFamily="18" charset="0"/>
              </a:rPr>
              <a:t> </a:t>
            </a:r>
            <a:endParaRPr lang="en-US" sz="1400" dirty="0">
              <a:effectLst/>
              <a:latin typeface="Helvetica" pitchFamily="2" charset="0"/>
            </a:endParaRPr>
          </a:p>
        </p:txBody>
      </p:sp>
      <p:sp>
        <p:nvSpPr>
          <p:cNvPr id="8" name="Rectangle 7">
            <a:extLst>
              <a:ext uri="{FF2B5EF4-FFF2-40B4-BE49-F238E27FC236}">
                <a16:creationId xmlns:a16="http://schemas.microsoft.com/office/drawing/2014/main" id="{D30EF068-664F-B242-A89C-9C6423318AE4}"/>
              </a:ext>
            </a:extLst>
          </p:cNvPr>
          <p:cNvSpPr/>
          <p:nvPr/>
        </p:nvSpPr>
        <p:spPr>
          <a:xfrm>
            <a:off x="85344" y="6475065"/>
            <a:ext cx="5522976" cy="307777"/>
          </a:xfrm>
          <a:prstGeom prst="rect">
            <a:avLst/>
          </a:prstGeom>
        </p:spPr>
        <p:txBody>
          <a:bodyPr wrap="square">
            <a:spAutoFit/>
          </a:bodyPr>
          <a:lstStyle/>
          <a:p>
            <a:r>
              <a:rPr lang="en-US" sz="1400">
                <a:effectLst/>
                <a:latin typeface="Garamond" panose="02020404030301010803" pitchFamily="18" charset="0"/>
              </a:rPr>
              <a:t>National Institutes of Health Online Reporting Tool (</a:t>
            </a:r>
            <a:r>
              <a:rPr lang="en-US" sz="1400" err="1">
                <a:effectLst/>
                <a:latin typeface="Garamond" panose="02020404030301010803" pitchFamily="18" charset="0"/>
              </a:rPr>
              <a:t>RePORT</a:t>
            </a:r>
            <a:r>
              <a:rPr lang="en-US" sz="1400">
                <a:effectLst/>
                <a:latin typeface="Garamond" panose="02020404030301010803" pitchFamily="18" charset="0"/>
              </a:rPr>
              <a:t>)</a:t>
            </a:r>
            <a:endParaRPr lang="en-US" sz="1400">
              <a:effectLst/>
              <a:latin typeface="Helvetica" pitchFamily="2" charset="0"/>
            </a:endParaRPr>
          </a:p>
        </p:txBody>
      </p:sp>
      <p:pic>
        <p:nvPicPr>
          <p:cNvPr id="3" name="Picture 2">
            <a:extLst>
              <a:ext uri="{FF2B5EF4-FFF2-40B4-BE49-F238E27FC236}">
                <a16:creationId xmlns:a16="http://schemas.microsoft.com/office/drawing/2014/main" id="{AE1C513F-4545-5645-A4BF-68A9CA9DE28F}"/>
              </a:ext>
            </a:extLst>
          </p:cNvPr>
          <p:cNvPicPr>
            <a:picLocks noChangeAspect="1"/>
          </p:cNvPicPr>
          <p:nvPr/>
        </p:nvPicPr>
        <p:blipFill rotWithShape="1">
          <a:blip r:embed="rId3">
            <a:extLst>
              <a:ext uri="{28A0092B-C50C-407E-A947-70E740481C1C}">
                <a14:useLocalDpi xmlns:a14="http://schemas.microsoft.com/office/drawing/2010/main" val="0"/>
              </a:ext>
            </a:extLst>
          </a:blip>
          <a:srcRect t="3385"/>
          <a:stretch/>
        </p:blipFill>
        <p:spPr>
          <a:xfrm>
            <a:off x="1053296" y="1424539"/>
            <a:ext cx="7060558" cy="4596265"/>
          </a:xfrm>
          <a:prstGeom prst="rect">
            <a:avLst/>
          </a:prstGeom>
        </p:spPr>
      </p:pic>
    </p:spTree>
    <p:extLst>
      <p:ext uri="{BB962C8B-B14F-4D97-AF65-F5344CB8AC3E}">
        <p14:creationId xmlns:p14="http://schemas.microsoft.com/office/powerpoint/2010/main" val="3999665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4B0B-6835-6443-AE2C-395B7EC47745}"/>
              </a:ext>
            </a:extLst>
          </p:cNvPr>
          <p:cNvSpPr>
            <a:spLocks noGrp="1"/>
          </p:cNvSpPr>
          <p:nvPr>
            <p:ph type="title"/>
          </p:nvPr>
        </p:nvSpPr>
        <p:spPr/>
        <p:txBody>
          <a:bodyPr>
            <a:normAutofit/>
          </a:bodyPr>
          <a:lstStyle/>
          <a:p>
            <a:r>
              <a:rPr lang="en-US" sz="4000" b="1" dirty="0">
                <a:solidFill>
                  <a:schemeClr val="accent1">
                    <a:lumMod val="75000"/>
                  </a:schemeClr>
                </a:solidFill>
                <a:latin typeface="+mn-lt"/>
              </a:rPr>
              <a:t>NRSA INTIATIVE </a:t>
            </a:r>
            <a:br>
              <a:rPr lang="en-US" sz="4000" b="1" dirty="0">
                <a:solidFill>
                  <a:schemeClr val="accent1">
                    <a:lumMod val="75000"/>
                  </a:schemeClr>
                </a:solidFill>
                <a:latin typeface="+mn-lt"/>
              </a:rPr>
            </a:br>
            <a:endParaRPr lang="en-US" sz="4000" dirty="0">
              <a:latin typeface="+mn-lt"/>
            </a:endParaRPr>
          </a:p>
        </p:txBody>
      </p:sp>
      <p:sp>
        <p:nvSpPr>
          <p:cNvPr id="3" name="Content Placeholder 2">
            <a:extLst>
              <a:ext uri="{FF2B5EF4-FFF2-40B4-BE49-F238E27FC236}">
                <a16:creationId xmlns:a16="http://schemas.microsoft.com/office/drawing/2014/main" id="{D2B1D1A4-BB89-7B40-A757-0EA59B01FCC8}"/>
              </a:ext>
            </a:extLst>
          </p:cNvPr>
          <p:cNvSpPr>
            <a:spLocks noGrp="1"/>
          </p:cNvSpPr>
          <p:nvPr>
            <p:ph idx="1"/>
          </p:nvPr>
        </p:nvSpPr>
        <p:spPr>
          <a:xfrm>
            <a:off x="744559" y="821846"/>
            <a:ext cx="7886700" cy="5282741"/>
          </a:xfrm>
        </p:spPr>
        <p:txBody>
          <a:bodyPr>
            <a:noAutofit/>
          </a:bodyPr>
          <a:lstStyle/>
          <a:p>
            <a:pPr marL="0" indent="0">
              <a:buNone/>
            </a:pPr>
            <a:endParaRPr lang="en-US" dirty="0"/>
          </a:p>
          <a:p>
            <a:r>
              <a:rPr lang="en-US" dirty="0"/>
              <a:t>A program to encourage submission  of NRSA’s on our campus and enhance our success rate</a:t>
            </a:r>
          </a:p>
          <a:p>
            <a:endParaRPr lang="en-US" sz="1800" dirty="0"/>
          </a:p>
          <a:p>
            <a:r>
              <a:rPr lang="en-US" dirty="0">
                <a:solidFill>
                  <a:prstClr val="black"/>
                </a:solidFill>
              </a:rPr>
              <a:t>Pilot funded by the Vice-Chancellor for Research </a:t>
            </a:r>
          </a:p>
          <a:p>
            <a:endParaRPr lang="en-US" sz="1800" dirty="0"/>
          </a:p>
          <a:p>
            <a:r>
              <a:rPr lang="en-US" dirty="0"/>
              <a:t>Open to trainees in all UC Anschutz schools </a:t>
            </a:r>
          </a:p>
          <a:p>
            <a:endParaRPr lang="en-US" sz="1800" dirty="0"/>
          </a:p>
          <a:p>
            <a:r>
              <a:rPr lang="en-US" dirty="0"/>
              <a:t>Will provide guidance in grant development and objective pre-review of applications</a:t>
            </a:r>
          </a:p>
          <a:p>
            <a:endParaRPr lang="en-US" sz="1800" dirty="0"/>
          </a:p>
          <a:p>
            <a:r>
              <a:rPr lang="en-US" dirty="0"/>
              <a:t>Not a grant writing course</a:t>
            </a:r>
          </a:p>
          <a:p>
            <a:endParaRPr lang="en-US" dirty="0"/>
          </a:p>
          <a:p>
            <a:endParaRPr lang="en-US" sz="1800" dirty="0"/>
          </a:p>
          <a:p>
            <a:endParaRPr lang="en-US" dirty="0"/>
          </a:p>
          <a:p>
            <a:endParaRPr lang="en-US" sz="1800" dirty="0"/>
          </a:p>
          <a:p>
            <a:endParaRPr lang="en-US" dirty="0"/>
          </a:p>
          <a:p>
            <a:endParaRPr lang="en-US" dirty="0"/>
          </a:p>
          <a:p>
            <a:endParaRPr lang="en-US" dirty="0"/>
          </a:p>
        </p:txBody>
      </p:sp>
    </p:spTree>
    <p:extLst>
      <p:ext uri="{BB962C8B-B14F-4D97-AF65-F5344CB8AC3E}">
        <p14:creationId xmlns:p14="http://schemas.microsoft.com/office/powerpoint/2010/main" val="35378415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6EA89-AED9-8840-A816-EEC030419F18}"/>
              </a:ext>
            </a:extLst>
          </p:cNvPr>
          <p:cNvSpPr>
            <a:spLocks noGrp="1"/>
          </p:cNvSpPr>
          <p:nvPr>
            <p:ph type="title"/>
          </p:nvPr>
        </p:nvSpPr>
        <p:spPr>
          <a:xfrm>
            <a:off x="718803" y="87937"/>
            <a:ext cx="7886700" cy="1325563"/>
          </a:xfrm>
          <a:noFill/>
          <a:ln>
            <a:noFill/>
          </a:ln>
        </p:spPr>
        <p:txBody>
          <a:bodyPr>
            <a:normAutofit/>
          </a:bodyPr>
          <a:lstStyle/>
          <a:p>
            <a:pPr algn="ctr"/>
            <a:r>
              <a:rPr lang="en-US" sz="4000" b="1" dirty="0">
                <a:solidFill>
                  <a:schemeClr val="accent1">
                    <a:lumMod val="75000"/>
                  </a:schemeClr>
                </a:solidFill>
                <a:latin typeface="+mn-lt"/>
              </a:rPr>
              <a:t>MOCK STUDY SECTION TIMELINE</a:t>
            </a:r>
          </a:p>
        </p:txBody>
      </p:sp>
      <p:sp>
        <p:nvSpPr>
          <p:cNvPr id="3" name="Content Placeholder 2">
            <a:extLst>
              <a:ext uri="{FF2B5EF4-FFF2-40B4-BE49-F238E27FC236}">
                <a16:creationId xmlns:a16="http://schemas.microsoft.com/office/drawing/2014/main" id="{54716259-474C-A14A-8778-11632CBF3FA2}"/>
              </a:ext>
            </a:extLst>
          </p:cNvPr>
          <p:cNvSpPr>
            <a:spLocks noGrp="1"/>
          </p:cNvSpPr>
          <p:nvPr>
            <p:ph idx="1"/>
          </p:nvPr>
        </p:nvSpPr>
        <p:spPr>
          <a:xfrm>
            <a:off x="392806" y="1413500"/>
            <a:ext cx="8358387" cy="5154725"/>
          </a:xfrm>
        </p:spPr>
        <p:txBody>
          <a:bodyPr>
            <a:normAutofit/>
          </a:bodyPr>
          <a:lstStyle/>
          <a:p>
            <a:r>
              <a:rPr lang="en-US" b="1" dirty="0"/>
              <a:t>Sept 10</a:t>
            </a:r>
            <a:r>
              <a:rPr lang="en-US" dirty="0"/>
              <a:t> – </a:t>
            </a:r>
            <a:r>
              <a:rPr lang="en-US" b="1" dirty="0"/>
              <a:t>letter of intent (LOI) due</a:t>
            </a:r>
            <a:r>
              <a:rPr lang="en-US" dirty="0"/>
              <a:t>  </a:t>
            </a:r>
          </a:p>
          <a:p>
            <a:pPr lvl="1"/>
            <a:r>
              <a:rPr lang="en-US" sz="2800" dirty="0"/>
              <a:t> Specific aims (one page) and a list of collaborators. </a:t>
            </a:r>
          </a:p>
          <a:p>
            <a:pPr marL="457200" lvl="1" indent="0">
              <a:buNone/>
            </a:pPr>
            <a:r>
              <a:rPr lang="en-US" sz="2800" dirty="0"/>
              <a:t> </a:t>
            </a:r>
          </a:p>
          <a:p>
            <a:pPr lvl="1"/>
            <a:r>
              <a:rPr lang="en-US" sz="2800" dirty="0"/>
              <a:t>Based on your LOI you will be assigned a “Core” faculty contact person (Core Reviewer). </a:t>
            </a:r>
          </a:p>
          <a:p>
            <a:pPr lvl="1"/>
            <a:endParaRPr lang="en-US" sz="2800" dirty="0"/>
          </a:p>
          <a:p>
            <a:pPr lvl="1"/>
            <a:r>
              <a:rPr lang="en-US" sz="2800" dirty="0"/>
              <a:t>The CR will be your primary contact throughout the submission process. </a:t>
            </a:r>
          </a:p>
          <a:p>
            <a:pPr marL="457200" lvl="1" indent="0">
              <a:buNone/>
            </a:pPr>
            <a:r>
              <a:rPr lang="en-US" sz="2800" dirty="0"/>
              <a:t>  </a:t>
            </a:r>
          </a:p>
          <a:p>
            <a:pPr lvl="1"/>
            <a:r>
              <a:rPr lang="en-US" sz="2800" dirty="0"/>
              <a:t>The CR will meet with the trainee (and mentor if possible) at least once during the writing process to provide feedback and guidance.</a:t>
            </a:r>
          </a:p>
          <a:p>
            <a:pPr marL="0" indent="0">
              <a:buNone/>
            </a:pPr>
            <a:endParaRPr lang="en-US" dirty="0"/>
          </a:p>
          <a:p>
            <a:endParaRPr lang="en-US" dirty="0"/>
          </a:p>
        </p:txBody>
      </p:sp>
    </p:spTree>
    <p:extLst>
      <p:ext uri="{BB962C8B-B14F-4D97-AF65-F5344CB8AC3E}">
        <p14:creationId xmlns:p14="http://schemas.microsoft.com/office/powerpoint/2010/main" val="33252223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CE831-3428-C346-B17D-2686938CE1AE}"/>
              </a:ext>
            </a:extLst>
          </p:cNvPr>
          <p:cNvSpPr>
            <a:spLocks noGrp="1"/>
          </p:cNvSpPr>
          <p:nvPr>
            <p:ph type="title"/>
          </p:nvPr>
        </p:nvSpPr>
        <p:spPr/>
        <p:txBody>
          <a:bodyPr>
            <a:normAutofit/>
          </a:bodyPr>
          <a:lstStyle/>
          <a:p>
            <a:r>
              <a:rPr lang="en-US" sz="4000" b="1" dirty="0">
                <a:solidFill>
                  <a:schemeClr val="accent1">
                    <a:lumMod val="75000"/>
                  </a:schemeClr>
                </a:solidFill>
                <a:latin typeface="+mn-lt"/>
              </a:rPr>
              <a:t>TIMELINE Cont’d</a:t>
            </a:r>
          </a:p>
        </p:txBody>
      </p:sp>
      <p:sp>
        <p:nvSpPr>
          <p:cNvPr id="3" name="Content Placeholder 2">
            <a:extLst>
              <a:ext uri="{FF2B5EF4-FFF2-40B4-BE49-F238E27FC236}">
                <a16:creationId xmlns:a16="http://schemas.microsoft.com/office/drawing/2014/main" id="{3792DDA5-E6FC-C04E-AA08-6D80730034E8}"/>
              </a:ext>
            </a:extLst>
          </p:cNvPr>
          <p:cNvSpPr>
            <a:spLocks noGrp="1"/>
          </p:cNvSpPr>
          <p:nvPr>
            <p:ph idx="1"/>
          </p:nvPr>
        </p:nvSpPr>
        <p:spPr>
          <a:xfrm>
            <a:off x="628649" y="1690689"/>
            <a:ext cx="8206257" cy="4351338"/>
          </a:xfrm>
        </p:spPr>
        <p:txBody>
          <a:bodyPr>
            <a:normAutofit/>
          </a:bodyPr>
          <a:lstStyle/>
          <a:p>
            <a:r>
              <a:rPr lang="en-US" b="1" dirty="0"/>
              <a:t>October 28</a:t>
            </a:r>
            <a:r>
              <a:rPr lang="en-US" b="1" baseline="30000" dirty="0"/>
              <a:t>th  </a:t>
            </a:r>
            <a:r>
              <a:rPr lang="en-US" dirty="0"/>
              <a:t>- full application due</a:t>
            </a:r>
          </a:p>
          <a:p>
            <a:pPr lvl="1"/>
            <a:r>
              <a:rPr lang="en-US" sz="2800" dirty="0"/>
              <a:t>This includes the trainee and the mentors  training plan, but not letters of support. </a:t>
            </a:r>
          </a:p>
          <a:p>
            <a:pPr lvl="1"/>
            <a:r>
              <a:rPr lang="en-US" sz="2800" b="1" dirty="0"/>
              <a:t>No partial/incomplete applications will be accepted!!!</a:t>
            </a:r>
          </a:p>
          <a:p>
            <a:pPr lvl="1"/>
            <a:endParaRPr lang="en-US" sz="2800" dirty="0"/>
          </a:p>
          <a:p>
            <a:r>
              <a:rPr lang="en-US" b="1" dirty="0"/>
              <a:t>Mock Study</a:t>
            </a:r>
            <a:r>
              <a:rPr lang="en-US" dirty="0"/>
              <a:t> - </a:t>
            </a:r>
            <a:r>
              <a:rPr lang="en-US" b="1" dirty="0"/>
              <a:t>tentatively  the week of Nov 4</a:t>
            </a:r>
            <a:r>
              <a:rPr lang="en-US" b="1" baseline="30000" dirty="0"/>
              <a:t>th</a:t>
            </a:r>
            <a:r>
              <a:rPr lang="en-US" dirty="0"/>
              <a:t>.  Trainees are required to attend.  Mentors are encouraged to attend. </a:t>
            </a:r>
          </a:p>
        </p:txBody>
      </p:sp>
    </p:spTree>
    <p:extLst>
      <p:ext uri="{BB962C8B-B14F-4D97-AF65-F5344CB8AC3E}">
        <p14:creationId xmlns:p14="http://schemas.microsoft.com/office/powerpoint/2010/main" val="1941726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9DEB63-7BD7-1249-AE83-A1568E51AAEF}"/>
              </a:ext>
            </a:extLst>
          </p:cNvPr>
          <p:cNvSpPr>
            <a:spLocks noGrp="1"/>
          </p:cNvSpPr>
          <p:nvPr>
            <p:ph idx="1"/>
          </p:nvPr>
        </p:nvSpPr>
        <p:spPr>
          <a:xfrm>
            <a:off x="628650" y="1323373"/>
            <a:ext cx="8324193" cy="4913593"/>
          </a:xfrm>
        </p:spPr>
        <p:txBody>
          <a:bodyPr>
            <a:normAutofit fontScale="92500" lnSpcReduction="20000"/>
          </a:bodyPr>
          <a:lstStyle/>
          <a:p>
            <a:pPr>
              <a:lnSpc>
                <a:spcPct val="160000"/>
              </a:lnSpc>
            </a:pPr>
            <a:r>
              <a:rPr lang="en-US" dirty="0"/>
              <a:t>Stipend (full-time effort required)</a:t>
            </a:r>
          </a:p>
          <a:p>
            <a:pPr lvl="1">
              <a:lnSpc>
                <a:spcPct val="160000"/>
              </a:lnSpc>
              <a:buClr>
                <a:srgbClr val="FF0000"/>
              </a:buClr>
            </a:pPr>
            <a:r>
              <a:rPr lang="en-US" dirty="0"/>
              <a:t>Predocs (F30 or F31): $24,324 per year for up to 5 or 6 years</a:t>
            </a:r>
          </a:p>
          <a:p>
            <a:pPr lvl="1">
              <a:lnSpc>
                <a:spcPct val="160000"/>
              </a:lnSpc>
              <a:buClr>
                <a:srgbClr val="FF0000"/>
              </a:buClr>
            </a:pPr>
            <a:r>
              <a:rPr lang="en-US" dirty="0"/>
              <a:t>Postdocs (F32): $48,432-$59,736 per year for up to 3 year</a:t>
            </a:r>
          </a:p>
          <a:p>
            <a:pPr>
              <a:lnSpc>
                <a:spcPct val="160000"/>
              </a:lnSpc>
            </a:pPr>
            <a:r>
              <a:rPr lang="en-US" dirty="0"/>
              <a:t>Partial tuition and fees </a:t>
            </a:r>
          </a:p>
          <a:p>
            <a:pPr lvl="1">
              <a:lnSpc>
                <a:spcPct val="160000"/>
              </a:lnSpc>
              <a:buClr>
                <a:srgbClr val="FF0000"/>
              </a:buClr>
            </a:pPr>
            <a:r>
              <a:rPr lang="en-US" dirty="0"/>
              <a:t>60%, up to $16,000 (F30 and F31) or $4,500 (F32)</a:t>
            </a:r>
          </a:p>
          <a:p>
            <a:pPr>
              <a:lnSpc>
                <a:spcPct val="160000"/>
              </a:lnSpc>
            </a:pPr>
            <a:r>
              <a:rPr lang="en-US" dirty="0"/>
              <a:t>Funds for training-related expenses (primarily health insurance, travel)</a:t>
            </a:r>
          </a:p>
          <a:p>
            <a:pPr lvl="1">
              <a:lnSpc>
                <a:spcPct val="160000"/>
              </a:lnSpc>
              <a:buClr>
                <a:srgbClr val="FF0000"/>
              </a:buClr>
            </a:pPr>
            <a:r>
              <a:rPr lang="en-US" dirty="0"/>
              <a:t>$4,500 for predocs, $9850 for postdocs</a:t>
            </a:r>
          </a:p>
          <a:p>
            <a:pPr marL="457200" lvl="1" indent="0">
              <a:buNone/>
            </a:pPr>
            <a:endParaRPr lang="en-US" dirty="0"/>
          </a:p>
          <a:p>
            <a:pPr marL="457200" lvl="1" indent="0">
              <a:buNone/>
            </a:pPr>
            <a:endParaRPr lang="en-US" dirty="0"/>
          </a:p>
          <a:p>
            <a:pPr lvl="1"/>
            <a:endParaRPr lang="en-US" dirty="0"/>
          </a:p>
          <a:p>
            <a:pPr marL="457200" lvl="1" indent="0">
              <a:buNone/>
            </a:pPr>
            <a:endParaRPr lang="en-US" dirty="0"/>
          </a:p>
        </p:txBody>
      </p:sp>
      <p:sp>
        <p:nvSpPr>
          <p:cNvPr id="4" name="Title 4">
            <a:extLst>
              <a:ext uri="{FF2B5EF4-FFF2-40B4-BE49-F238E27FC236}">
                <a16:creationId xmlns:a16="http://schemas.microsoft.com/office/drawing/2014/main" id="{6BF613D4-33A1-D747-BE3C-A8526236F453}"/>
              </a:ext>
            </a:extLst>
          </p:cNvPr>
          <p:cNvSpPr>
            <a:spLocks noGrp="1"/>
          </p:cNvSpPr>
          <p:nvPr>
            <p:ph type="title"/>
          </p:nvPr>
        </p:nvSpPr>
        <p:spPr>
          <a:xfrm>
            <a:off x="628650" y="540154"/>
            <a:ext cx="7886700" cy="590931"/>
          </a:xfrm>
          <a:prstGeom prst="rect">
            <a:avLst/>
          </a:prstGeom>
        </p:spPr>
        <p:txBody>
          <a:bodyPr wrap="square">
            <a:spAutoFit/>
          </a:bodyPr>
          <a:lstStyle/>
          <a:p>
            <a:r>
              <a:rPr lang="en-US" sz="3600" b="1" dirty="0">
                <a:solidFill>
                  <a:schemeClr val="accent1">
                    <a:lumMod val="75000"/>
                  </a:schemeClr>
                </a:solidFill>
                <a:latin typeface="+mn-lt"/>
              </a:rPr>
              <a:t>NRSA Fellowships Provide:</a:t>
            </a:r>
          </a:p>
        </p:txBody>
      </p:sp>
      <p:sp>
        <p:nvSpPr>
          <p:cNvPr id="5" name="TextBox 4">
            <a:extLst>
              <a:ext uri="{FF2B5EF4-FFF2-40B4-BE49-F238E27FC236}">
                <a16:creationId xmlns:a16="http://schemas.microsoft.com/office/drawing/2014/main" id="{2EA25984-AED9-664D-9D52-B1F3BD9A5421}"/>
              </a:ext>
            </a:extLst>
          </p:cNvPr>
          <p:cNvSpPr txBox="1"/>
          <p:nvPr/>
        </p:nvSpPr>
        <p:spPr>
          <a:xfrm>
            <a:off x="5299793" y="6429254"/>
            <a:ext cx="3496214" cy="276999"/>
          </a:xfrm>
          <a:prstGeom prst="rect">
            <a:avLst/>
          </a:prstGeom>
          <a:noFill/>
        </p:spPr>
        <p:txBody>
          <a:bodyPr wrap="none" rtlCol="0">
            <a:spAutoFit/>
          </a:bodyPr>
          <a:lstStyle/>
          <a:p>
            <a:r>
              <a:rPr lang="en-US" sz="1200" dirty="0"/>
              <a:t>Courtesy of  Susan Perkins, PhD, NCI Training Division</a:t>
            </a:r>
          </a:p>
        </p:txBody>
      </p:sp>
    </p:spTree>
    <p:extLst>
      <p:ext uri="{BB962C8B-B14F-4D97-AF65-F5344CB8AC3E}">
        <p14:creationId xmlns:p14="http://schemas.microsoft.com/office/powerpoint/2010/main" val="5525826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73CD5-40BB-A84E-A1D9-37101940BC4F}"/>
              </a:ext>
            </a:extLst>
          </p:cNvPr>
          <p:cNvSpPr>
            <a:spLocks noGrp="1"/>
          </p:cNvSpPr>
          <p:nvPr>
            <p:ph type="title"/>
          </p:nvPr>
        </p:nvSpPr>
        <p:spPr>
          <a:xfrm>
            <a:off x="742987" y="1293526"/>
            <a:ext cx="7886700" cy="1325563"/>
          </a:xfrm>
        </p:spPr>
        <p:txBody>
          <a:bodyPr>
            <a:normAutofit/>
          </a:bodyPr>
          <a:lstStyle/>
          <a:p>
            <a:pPr algn="ctr"/>
            <a:r>
              <a:rPr lang="en-US" sz="6600" b="1" dirty="0">
                <a:solidFill>
                  <a:srgbClr val="FF0000"/>
                </a:solidFill>
              </a:rPr>
              <a:t>Good Luck!!!</a:t>
            </a:r>
          </a:p>
        </p:txBody>
      </p:sp>
    </p:spTree>
    <p:extLst>
      <p:ext uri="{BB962C8B-B14F-4D97-AF65-F5344CB8AC3E}">
        <p14:creationId xmlns:p14="http://schemas.microsoft.com/office/powerpoint/2010/main" val="3870747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50361-BC2F-C14F-9E37-AA07CA408B47}"/>
              </a:ext>
            </a:extLst>
          </p:cNvPr>
          <p:cNvSpPr>
            <a:spLocks noGrp="1"/>
          </p:cNvSpPr>
          <p:nvPr>
            <p:ph type="title"/>
          </p:nvPr>
        </p:nvSpPr>
        <p:spPr>
          <a:xfrm>
            <a:off x="363682" y="0"/>
            <a:ext cx="8697189" cy="1325563"/>
          </a:xfrm>
        </p:spPr>
        <p:txBody>
          <a:bodyPr>
            <a:normAutofit/>
          </a:bodyPr>
          <a:lstStyle/>
          <a:p>
            <a:r>
              <a:rPr lang="en-US" sz="3600" b="1" dirty="0">
                <a:solidFill>
                  <a:schemeClr val="accent1">
                    <a:lumMod val="75000"/>
                  </a:schemeClr>
                </a:solidFill>
                <a:latin typeface="+mn-lt"/>
              </a:rPr>
              <a:t>Fellowship applications: factors to consider</a:t>
            </a:r>
          </a:p>
        </p:txBody>
      </p:sp>
      <p:sp>
        <p:nvSpPr>
          <p:cNvPr id="3" name="Content Placeholder 2">
            <a:extLst>
              <a:ext uri="{FF2B5EF4-FFF2-40B4-BE49-F238E27FC236}">
                <a16:creationId xmlns:a16="http://schemas.microsoft.com/office/drawing/2014/main" id="{231ACA17-3E16-7441-A1F3-EE2D8460A1BD}"/>
              </a:ext>
            </a:extLst>
          </p:cNvPr>
          <p:cNvSpPr>
            <a:spLocks noGrp="1"/>
          </p:cNvSpPr>
          <p:nvPr>
            <p:ph idx="1"/>
          </p:nvPr>
        </p:nvSpPr>
        <p:spPr>
          <a:xfrm>
            <a:off x="457199" y="1163323"/>
            <a:ext cx="8832273" cy="5465618"/>
          </a:xfrm>
        </p:spPr>
        <p:txBody>
          <a:bodyPr>
            <a:normAutofit fontScale="70000" lnSpcReduction="20000"/>
          </a:bodyPr>
          <a:lstStyle/>
          <a:p>
            <a:r>
              <a:rPr lang="en-US" sz="3400" dirty="0"/>
              <a:t>Sponsor funding</a:t>
            </a:r>
          </a:p>
          <a:p>
            <a:pPr lvl="1">
              <a:lnSpc>
                <a:spcPct val="150000"/>
              </a:lnSpc>
              <a:buClr>
                <a:srgbClr val="FF0000"/>
              </a:buClr>
            </a:pPr>
            <a:r>
              <a:rPr lang="en-US" sz="2600" dirty="0"/>
              <a:t>Fs do not fund the research project; therefore, priority is given to applications for which the sponsor has R01 or equivalent research funding </a:t>
            </a:r>
          </a:p>
          <a:p>
            <a:pPr>
              <a:lnSpc>
                <a:spcPct val="170000"/>
              </a:lnSpc>
            </a:pPr>
            <a:r>
              <a:rPr lang="en-US" sz="3400" dirty="0"/>
              <a:t>Time of submission</a:t>
            </a:r>
          </a:p>
          <a:p>
            <a:pPr lvl="1">
              <a:lnSpc>
                <a:spcPct val="170000"/>
              </a:lnSpc>
              <a:buClr>
                <a:srgbClr val="FF0000"/>
              </a:buClr>
            </a:pPr>
            <a:r>
              <a:rPr lang="en-US" sz="2600" dirty="0"/>
              <a:t>F30: typically in year 4 of a dual degree program</a:t>
            </a:r>
          </a:p>
          <a:p>
            <a:pPr lvl="1">
              <a:lnSpc>
                <a:spcPct val="170000"/>
              </a:lnSpc>
              <a:buClr>
                <a:srgbClr val="FF0000"/>
              </a:buClr>
            </a:pPr>
            <a:r>
              <a:rPr lang="en-US" sz="2600" dirty="0"/>
              <a:t>F31: typically in year 3 of a PhD program </a:t>
            </a:r>
          </a:p>
          <a:p>
            <a:pPr lvl="1">
              <a:lnSpc>
                <a:spcPct val="170000"/>
              </a:lnSpc>
              <a:buClr>
                <a:srgbClr val="FF0000"/>
              </a:buClr>
            </a:pPr>
            <a:r>
              <a:rPr lang="en-US" sz="2600" dirty="0"/>
              <a:t>F32: typically in 1</a:t>
            </a:r>
            <a:r>
              <a:rPr lang="en-US" sz="2600" baseline="30000" dirty="0"/>
              <a:t>st</a:t>
            </a:r>
            <a:r>
              <a:rPr lang="en-US" sz="2600" dirty="0"/>
              <a:t> or 2</a:t>
            </a:r>
            <a:r>
              <a:rPr lang="en-US" sz="2600" baseline="30000" dirty="0"/>
              <a:t>nd</a:t>
            </a:r>
            <a:r>
              <a:rPr lang="en-US" sz="2600" dirty="0"/>
              <a:t> year of a postdoc fellowship  </a:t>
            </a:r>
          </a:p>
          <a:p>
            <a:pPr>
              <a:lnSpc>
                <a:spcPct val="170000"/>
              </a:lnSpc>
            </a:pPr>
            <a:r>
              <a:rPr lang="en-US" sz="3400" dirty="0"/>
              <a:t>Publications</a:t>
            </a:r>
          </a:p>
          <a:p>
            <a:pPr lvl="1">
              <a:lnSpc>
                <a:spcPct val="170000"/>
              </a:lnSpc>
              <a:buClr>
                <a:srgbClr val="FF0000"/>
              </a:buClr>
            </a:pPr>
            <a:r>
              <a:rPr lang="en-US" sz="2600" dirty="0"/>
              <a:t>F30s and F31s: 40-50% of successful applicants have at least one 1</a:t>
            </a:r>
            <a:r>
              <a:rPr lang="en-US" sz="2600" baseline="30000" dirty="0"/>
              <a:t>st</a:t>
            </a:r>
            <a:r>
              <a:rPr lang="en-US" sz="2600" dirty="0"/>
              <a:t> author publication </a:t>
            </a:r>
          </a:p>
          <a:p>
            <a:pPr lvl="1">
              <a:lnSpc>
                <a:spcPct val="170000"/>
              </a:lnSpc>
              <a:buClr>
                <a:srgbClr val="FF0000"/>
              </a:buClr>
            </a:pPr>
            <a:r>
              <a:rPr lang="en-US" sz="2600" dirty="0"/>
              <a:t>F32s : 60% of successful applicants have 3 or more 1</a:t>
            </a:r>
            <a:r>
              <a:rPr lang="en-US" sz="2600" baseline="30000" dirty="0"/>
              <a:t>st</a:t>
            </a:r>
            <a:r>
              <a:rPr lang="en-US" sz="2600" dirty="0"/>
              <a:t> author publications </a:t>
            </a:r>
          </a:p>
          <a:p>
            <a:pPr lvl="1"/>
            <a:endParaRPr lang="en-US" dirty="0"/>
          </a:p>
          <a:p>
            <a:endParaRPr lang="en-US" dirty="0"/>
          </a:p>
        </p:txBody>
      </p:sp>
      <p:sp>
        <p:nvSpPr>
          <p:cNvPr id="4" name="TextBox 3">
            <a:extLst>
              <a:ext uri="{FF2B5EF4-FFF2-40B4-BE49-F238E27FC236}">
                <a16:creationId xmlns:a16="http://schemas.microsoft.com/office/drawing/2014/main" id="{EC47E4EE-73F5-2C4C-9656-C95B46650E12}"/>
              </a:ext>
            </a:extLst>
          </p:cNvPr>
          <p:cNvSpPr txBox="1"/>
          <p:nvPr/>
        </p:nvSpPr>
        <p:spPr>
          <a:xfrm>
            <a:off x="5357666" y="6466701"/>
            <a:ext cx="3496214" cy="276999"/>
          </a:xfrm>
          <a:prstGeom prst="rect">
            <a:avLst/>
          </a:prstGeom>
          <a:noFill/>
        </p:spPr>
        <p:txBody>
          <a:bodyPr wrap="none" rtlCol="0">
            <a:spAutoFit/>
          </a:bodyPr>
          <a:lstStyle/>
          <a:p>
            <a:r>
              <a:rPr lang="en-US" sz="1200" dirty="0"/>
              <a:t>Courtesy of  Susan Perkins, PhD, NCI Training Division</a:t>
            </a:r>
          </a:p>
        </p:txBody>
      </p:sp>
    </p:spTree>
    <p:extLst>
      <p:ext uri="{BB962C8B-B14F-4D97-AF65-F5344CB8AC3E}">
        <p14:creationId xmlns:p14="http://schemas.microsoft.com/office/powerpoint/2010/main" val="2898759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B7478-9D1A-184E-8ADD-8294C0E0D0B8}"/>
              </a:ext>
            </a:extLst>
          </p:cNvPr>
          <p:cNvSpPr>
            <a:spLocks noGrp="1"/>
          </p:cNvSpPr>
          <p:nvPr>
            <p:ph type="title"/>
          </p:nvPr>
        </p:nvSpPr>
        <p:spPr/>
        <p:txBody>
          <a:bodyPr>
            <a:normAutofit/>
          </a:bodyPr>
          <a:lstStyle/>
          <a:p>
            <a:r>
              <a:rPr lang="en-US" sz="3600" b="1" dirty="0">
                <a:solidFill>
                  <a:schemeClr val="accent1">
                    <a:lumMod val="75000"/>
                  </a:schemeClr>
                </a:solidFill>
                <a:latin typeface="+mn-lt"/>
                <a:cs typeface="Arial" panose="020B0604020202020204" pitchFamily="34" charset="0"/>
              </a:rPr>
              <a:t>Beware of Scientific Overlap! </a:t>
            </a:r>
          </a:p>
        </p:txBody>
      </p:sp>
      <p:sp>
        <p:nvSpPr>
          <p:cNvPr id="3" name="Content Placeholder 2">
            <a:extLst>
              <a:ext uri="{FF2B5EF4-FFF2-40B4-BE49-F238E27FC236}">
                <a16:creationId xmlns:a16="http://schemas.microsoft.com/office/drawing/2014/main" id="{35F17650-4C0F-5F4C-B4DD-CFD99DF65232}"/>
              </a:ext>
            </a:extLst>
          </p:cNvPr>
          <p:cNvSpPr>
            <a:spLocks noGrp="1"/>
          </p:cNvSpPr>
          <p:nvPr>
            <p:ph idx="1"/>
          </p:nvPr>
        </p:nvSpPr>
        <p:spPr>
          <a:xfrm>
            <a:off x="628650" y="1597025"/>
            <a:ext cx="8193232" cy="4351338"/>
          </a:xfrm>
        </p:spPr>
        <p:txBody>
          <a:bodyPr>
            <a:normAutofit/>
          </a:bodyPr>
          <a:lstStyle/>
          <a:p>
            <a:pPr lvl="1">
              <a:lnSpc>
                <a:spcPct val="160000"/>
              </a:lnSpc>
              <a:buClr>
                <a:schemeClr val="tx1"/>
              </a:buClr>
            </a:pPr>
            <a:r>
              <a:rPr lang="en-US" sz="2000" dirty="0"/>
              <a:t>The proposed research should derive from the collaborative intellectual input of both applicant and sponsor(s).  It cannot solely be a research project previously devised by one of more of the sponsors.</a:t>
            </a:r>
          </a:p>
          <a:p>
            <a:pPr marL="457200" lvl="1" indent="0">
              <a:lnSpc>
                <a:spcPct val="160000"/>
              </a:lnSpc>
              <a:buClr>
                <a:schemeClr val="tx1"/>
              </a:buClr>
              <a:buNone/>
            </a:pPr>
            <a:r>
              <a:rPr lang="en-US" sz="2000" dirty="0"/>
              <a:t> </a:t>
            </a:r>
          </a:p>
          <a:p>
            <a:pPr lvl="1">
              <a:lnSpc>
                <a:spcPct val="160000"/>
              </a:lnSpc>
              <a:buClr>
                <a:schemeClr val="tx1"/>
              </a:buClr>
            </a:pPr>
            <a:r>
              <a:rPr lang="en-US" sz="2000" dirty="0"/>
              <a:t>Extensive text duplication between the fellowship and sponsor’s application, or rewording large sections while retaining the scientific goals and objectives, is unacceptable. </a:t>
            </a:r>
          </a:p>
        </p:txBody>
      </p:sp>
      <p:sp>
        <p:nvSpPr>
          <p:cNvPr id="4" name="TextBox 3">
            <a:extLst>
              <a:ext uri="{FF2B5EF4-FFF2-40B4-BE49-F238E27FC236}">
                <a16:creationId xmlns:a16="http://schemas.microsoft.com/office/drawing/2014/main" id="{CDC772A6-3D48-FE48-93B4-A066352B9079}"/>
              </a:ext>
            </a:extLst>
          </p:cNvPr>
          <p:cNvSpPr txBox="1"/>
          <p:nvPr/>
        </p:nvSpPr>
        <p:spPr>
          <a:xfrm>
            <a:off x="5299793" y="6429254"/>
            <a:ext cx="3496214" cy="276999"/>
          </a:xfrm>
          <a:prstGeom prst="rect">
            <a:avLst/>
          </a:prstGeom>
          <a:noFill/>
        </p:spPr>
        <p:txBody>
          <a:bodyPr wrap="none" rtlCol="0">
            <a:spAutoFit/>
          </a:bodyPr>
          <a:lstStyle/>
          <a:p>
            <a:r>
              <a:rPr lang="en-US" sz="1200" dirty="0"/>
              <a:t>Courtesy of  Susan Perkins, PhD, NCI Training Division</a:t>
            </a:r>
          </a:p>
        </p:txBody>
      </p:sp>
    </p:spTree>
    <p:extLst>
      <p:ext uri="{BB962C8B-B14F-4D97-AF65-F5344CB8AC3E}">
        <p14:creationId xmlns:p14="http://schemas.microsoft.com/office/powerpoint/2010/main" val="666812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75ED1-4D4A-A04E-9031-80CF0876AFBC}"/>
              </a:ext>
            </a:extLst>
          </p:cNvPr>
          <p:cNvSpPr>
            <a:spLocks noGrp="1"/>
          </p:cNvSpPr>
          <p:nvPr>
            <p:ph type="title"/>
          </p:nvPr>
        </p:nvSpPr>
        <p:spPr>
          <a:xfrm>
            <a:off x="660801" y="229296"/>
            <a:ext cx="7886700" cy="1353946"/>
          </a:xfrm>
        </p:spPr>
        <p:txBody>
          <a:bodyPr/>
          <a:lstStyle/>
          <a:p>
            <a:r>
              <a:rPr lang="en-US" b="1" dirty="0">
                <a:solidFill>
                  <a:schemeClr val="accent1">
                    <a:lumMod val="75000"/>
                  </a:schemeClr>
                </a:solidFill>
                <a:latin typeface="+mn-lt"/>
              </a:rPr>
              <a:t>NRSA Review criteria</a:t>
            </a:r>
          </a:p>
        </p:txBody>
      </p:sp>
      <p:sp>
        <p:nvSpPr>
          <p:cNvPr id="3" name="Content Placeholder 2">
            <a:extLst>
              <a:ext uri="{FF2B5EF4-FFF2-40B4-BE49-F238E27FC236}">
                <a16:creationId xmlns:a16="http://schemas.microsoft.com/office/drawing/2014/main" id="{2DC8A196-BD46-E347-9C62-796491D13A66}"/>
              </a:ext>
            </a:extLst>
          </p:cNvPr>
          <p:cNvSpPr>
            <a:spLocks noGrp="1"/>
          </p:cNvSpPr>
          <p:nvPr>
            <p:ph idx="1"/>
          </p:nvPr>
        </p:nvSpPr>
        <p:spPr>
          <a:xfrm>
            <a:off x="151795" y="1562351"/>
            <a:ext cx="7886700" cy="4351338"/>
          </a:xfrm>
        </p:spPr>
        <p:txBody>
          <a:bodyPr>
            <a:normAutofit/>
          </a:bodyPr>
          <a:lstStyle/>
          <a:p>
            <a:pPr lvl="1">
              <a:buClr>
                <a:srgbClr val="FF0000"/>
              </a:buClr>
            </a:pPr>
            <a:r>
              <a:rPr lang="en-US" dirty="0"/>
              <a:t>Applicant qualifications  </a:t>
            </a:r>
          </a:p>
          <a:p>
            <a:pPr lvl="1">
              <a:buClr>
                <a:srgbClr val="FF0000"/>
              </a:buClr>
            </a:pPr>
            <a:r>
              <a:rPr lang="en-US" dirty="0"/>
              <a:t>Sponsor qualifications</a:t>
            </a:r>
          </a:p>
          <a:p>
            <a:pPr lvl="1">
              <a:buClr>
                <a:srgbClr val="FF0000"/>
              </a:buClr>
            </a:pPr>
            <a:r>
              <a:rPr lang="en-US" dirty="0"/>
              <a:t>Research Training Plan</a:t>
            </a:r>
          </a:p>
          <a:p>
            <a:pPr lvl="1">
              <a:buClr>
                <a:srgbClr val="FF0000"/>
              </a:buClr>
            </a:pPr>
            <a:r>
              <a:rPr lang="en-US" dirty="0"/>
              <a:t>Training Potential </a:t>
            </a:r>
          </a:p>
          <a:p>
            <a:pPr lvl="1">
              <a:buClr>
                <a:srgbClr val="FF0000"/>
              </a:buClr>
            </a:pPr>
            <a:r>
              <a:rPr lang="en-US" dirty="0"/>
              <a:t>Environment and Institutional Commitment to research </a:t>
            </a:r>
          </a:p>
        </p:txBody>
      </p:sp>
      <p:pic>
        <p:nvPicPr>
          <p:cNvPr id="7" name="Picture 6">
            <a:extLst>
              <a:ext uri="{FF2B5EF4-FFF2-40B4-BE49-F238E27FC236}">
                <a16:creationId xmlns:a16="http://schemas.microsoft.com/office/drawing/2014/main" id="{03C05BFA-1A86-C34F-BF8B-CD00FDC617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6600" y="5913689"/>
            <a:ext cx="4007481" cy="872665"/>
          </a:xfrm>
          <a:prstGeom prst="rect">
            <a:avLst/>
          </a:prstGeom>
        </p:spPr>
      </p:pic>
      <p:sp>
        <p:nvSpPr>
          <p:cNvPr id="4" name="TextBox 3">
            <a:extLst>
              <a:ext uri="{FF2B5EF4-FFF2-40B4-BE49-F238E27FC236}">
                <a16:creationId xmlns:a16="http://schemas.microsoft.com/office/drawing/2014/main" id="{69E2C295-76CB-B241-884D-E5B17D512DD0}"/>
              </a:ext>
            </a:extLst>
          </p:cNvPr>
          <p:cNvSpPr txBox="1"/>
          <p:nvPr/>
        </p:nvSpPr>
        <p:spPr>
          <a:xfrm>
            <a:off x="818148" y="3738020"/>
            <a:ext cx="7387390" cy="2215991"/>
          </a:xfrm>
          <a:prstGeom prst="rect">
            <a:avLst/>
          </a:prstGeom>
          <a:noFill/>
        </p:spPr>
        <p:txBody>
          <a:bodyPr wrap="square" rtlCol="0">
            <a:spAutoFit/>
          </a:bodyPr>
          <a:lstStyle/>
          <a:p>
            <a:r>
              <a:rPr lang="en-US" dirty="0">
                <a:solidFill>
                  <a:srgbClr val="FF0000"/>
                </a:solidFill>
              </a:rPr>
              <a:t>“</a:t>
            </a:r>
            <a:r>
              <a:rPr lang="en-US" sz="2000" dirty="0">
                <a:solidFill>
                  <a:srgbClr val="FF0000"/>
                </a:solidFill>
              </a:rPr>
              <a:t>A fellowship is a research project that is integrated with a training plan.  The review will focus on the applicant’s potential for a productive career, the applicant’s need for the proposed training, and the degree to which the research project and the training plan, the sponsor(s), and the environment will satisfy those needs.”  Susan Perkins, PhD, NCI Training Division</a:t>
            </a:r>
          </a:p>
          <a:p>
            <a:endParaRPr lang="en-US" dirty="0">
              <a:solidFill>
                <a:srgbClr val="FF0000"/>
              </a:solidFill>
            </a:endParaRPr>
          </a:p>
        </p:txBody>
      </p:sp>
    </p:spTree>
    <p:extLst>
      <p:ext uri="{BB962C8B-B14F-4D97-AF65-F5344CB8AC3E}">
        <p14:creationId xmlns:p14="http://schemas.microsoft.com/office/powerpoint/2010/main" val="1351685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6D91E-2474-F84B-8706-F67B682379D5}"/>
              </a:ext>
            </a:extLst>
          </p:cNvPr>
          <p:cNvSpPr>
            <a:spLocks noGrp="1"/>
          </p:cNvSpPr>
          <p:nvPr>
            <p:ph type="title"/>
          </p:nvPr>
        </p:nvSpPr>
        <p:spPr>
          <a:xfrm>
            <a:off x="628650" y="232778"/>
            <a:ext cx="8167357" cy="1325563"/>
          </a:xfrm>
        </p:spPr>
        <p:txBody>
          <a:bodyPr/>
          <a:lstStyle/>
          <a:p>
            <a:r>
              <a:rPr lang="en-US" b="1" dirty="0">
                <a:solidFill>
                  <a:schemeClr val="accent1">
                    <a:lumMod val="75000"/>
                  </a:schemeClr>
                </a:solidFill>
                <a:latin typeface="+mn-lt"/>
              </a:rPr>
              <a:t>Tips from a Program Director</a:t>
            </a:r>
          </a:p>
        </p:txBody>
      </p:sp>
      <p:sp>
        <p:nvSpPr>
          <p:cNvPr id="3" name="Content Placeholder 2">
            <a:extLst>
              <a:ext uri="{FF2B5EF4-FFF2-40B4-BE49-F238E27FC236}">
                <a16:creationId xmlns:a16="http://schemas.microsoft.com/office/drawing/2014/main" id="{B91C5B47-98C4-1A45-A1B1-ADC57983505F}"/>
              </a:ext>
            </a:extLst>
          </p:cNvPr>
          <p:cNvSpPr>
            <a:spLocks noGrp="1"/>
          </p:cNvSpPr>
          <p:nvPr>
            <p:ph idx="1"/>
          </p:nvPr>
        </p:nvSpPr>
        <p:spPr>
          <a:xfrm>
            <a:off x="768977" y="1470720"/>
            <a:ext cx="7886700" cy="4838218"/>
          </a:xfrm>
        </p:spPr>
        <p:txBody>
          <a:bodyPr>
            <a:normAutofit fontScale="85000" lnSpcReduction="20000"/>
          </a:bodyPr>
          <a:lstStyle/>
          <a:p>
            <a:pPr>
              <a:lnSpc>
                <a:spcPct val="150000"/>
              </a:lnSpc>
            </a:pPr>
            <a:r>
              <a:rPr lang="en-US" dirty="0"/>
              <a:t>Know the due dates</a:t>
            </a:r>
          </a:p>
          <a:p>
            <a:pPr lvl="1">
              <a:lnSpc>
                <a:spcPct val="150000"/>
              </a:lnSpc>
              <a:buClr>
                <a:srgbClr val="FF0000"/>
              </a:buClr>
            </a:pPr>
            <a:r>
              <a:rPr lang="en-US" dirty="0"/>
              <a:t>April 8, August 8, December 8 by 5 pm local time</a:t>
            </a:r>
          </a:p>
          <a:p>
            <a:pPr>
              <a:lnSpc>
                <a:spcPct val="150000"/>
              </a:lnSpc>
            </a:pPr>
            <a:r>
              <a:rPr lang="en-US" dirty="0"/>
              <a:t>Contact your program director early to discuss</a:t>
            </a:r>
          </a:p>
          <a:p>
            <a:pPr lvl="1">
              <a:lnSpc>
                <a:spcPct val="150000"/>
              </a:lnSpc>
              <a:buClr>
                <a:srgbClr val="FF0000"/>
              </a:buClr>
            </a:pPr>
            <a:r>
              <a:rPr lang="en-US" dirty="0"/>
              <a:t>Provide your CV or NIH </a:t>
            </a:r>
            <a:r>
              <a:rPr lang="en-US" dirty="0" err="1"/>
              <a:t>Biosketch</a:t>
            </a:r>
            <a:r>
              <a:rPr lang="en-US" dirty="0"/>
              <a:t> and a draft of your specific aims</a:t>
            </a:r>
          </a:p>
          <a:p>
            <a:pPr>
              <a:lnSpc>
                <a:spcPct val="150000"/>
              </a:lnSpc>
            </a:pPr>
            <a:r>
              <a:rPr lang="en-US" dirty="0"/>
              <a:t>Work closely with your sponsor and co-sponsor</a:t>
            </a:r>
          </a:p>
          <a:p>
            <a:pPr lvl="1">
              <a:lnSpc>
                <a:spcPct val="150000"/>
              </a:lnSpc>
              <a:buClr>
                <a:srgbClr val="FF0000"/>
              </a:buClr>
            </a:pPr>
            <a:r>
              <a:rPr lang="en-US" dirty="0"/>
              <a:t>They write part of the application </a:t>
            </a:r>
          </a:p>
          <a:p>
            <a:pPr>
              <a:lnSpc>
                <a:spcPct val="150000"/>
              </a:lnSpc>
            </a:pPr>
            <a:r>
              <a:rPr lang="en-US" dirty="0"/>
              <a:t>Contact your reference letter writers (referees) early</a:t>
            </a:r>
          </a:p>
          <a:p>
            <a:pPr lvl="1">
              <a:lnSpc>
                <a:spcPct val="150000"/>
              </a:lnSpc>
              <a:buClr>
                <a:srgbClr val="FF0000"/>
              </a:buClr>
            </a:pPr>
            <a:r>
              <a:rPr lang="en-US" dirty="0"/>
              <a:t>Minimum or 3 letters required; up to 5</a:t>
            </a:r>
          </a:p>
          <a:p>
            <a:pPr lvl="1">
              <a:lnSpc>
                <a:spcPct val="150000"/>
              </a:lnSpc>
              <a:buClr>
                <a:srgbClr val="FF0000"/>
              </a:buClr>
            </a:pPr>
            <a:r>
              <a:rPr lang="en-US" dirty="0"/>
              <a:t>Due by 5 pm local time on due date</a:t>
            </a:r>
          </a:p>
        </p:txBody>
      </p:sp>
      <p:sp>
        <p:nvSpPr>
          <p:cNvPr id="4" name="TextBox 3">
            <a:extLst>
              <a:ext uri="{FF2B5EF4-FFF2-40B4-BE49-F238E27FC236}">
                <a16:creationId xmlns:a16="http://schemas.microsoft.com/office/drawing/2014/main" id="{E5F53608-1169-7B45-AE6D-9ADE8AD3AB68}"/>
              </a:ext>
            </a:extLst>
          </p:cNvPr>
          <p:cNvSpPr txBox="1"/>
          <p:nvPr/>
        </p:nvSpPr>
        <p:spPr>
          <a:xfrm>
            <a:off x="5299793" y="6429254"/>
            <a:ext cx="3496214" cy="276999"/>
          </a:xfrm>
          <a:prstGeom prst="rect">
            <a:avLst/>
          </a:prstGeom>
          <a:noFill/>
        </p:spPr>
        <p:txBody>
          <a:bodyPr wrap="none" rtlCol="0">
            <a:spAutoFit/>
          </a:bodyPr>
          <a:lstStyle/>
          <a:p>
            <a:r>
              <a:rPr lang="en-US" sz="1200" dirty="0"/>
              <a:t>Courtesy of  Susan Perkins, PhD, NCI Training Division</a:t>
            </a:r>
          </a:p>
        </p:txBody>
      </p:sp>
    </p:spTree>
    <p:extLst>
      <p:ext uri="{BB962C8B-B14F-4D97-AF65-F5344CB8AC3E}">
        <p14:creationId xmlns:p14="http://schemas.microsoft.com/office/powerpoint/2010/main" val="41757548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1562</TotalTime>
  <Words>2576</Words>
  <Application>Microsoft Macintosh PowerPoint</Application>
  <PresentationFormat>On-screen Show (4:3)</PresentationFormat>
  <Paragraphs>319</Paragraphs>
  <Slides>50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50</vt:i4>
      </vt:variant>
    </vt:vector>
  </HeadingPairs>
  <TitlesOfParts>
    <vt:vector size="61" baseType="lpstr">
      <vt:lpstr>DengXian</vt:lpstr>
      <vt:lpstr>ＭＳ Ｐゴシック</vt:lpstr>
      <vt:lpstr>游ゴシック</vt:lpstr>
      <vt:lpstr>Arial</vt:lpstr>
      <vt:lpstr>Calibri</vt:lpstr>
      <vt:lpstr>Calibri Light</vt:lpstr>
      <vt:lpstr>Garamond</vt:lpstr>
      <vt:lpstr>Helvetica</vt:lpstr>
      <vt:lpstr>Times New Roman</vt:lpstr>
      <vt:lpstr>Wingdings</vt:lpstr>
      <vt:lpstr>Office Theme</vt:lpstr>
      <vt:lpstr>PowerPoint Presentation</vt:lpstr>
      <vt:lpstr>PowerPoint Presentation</vt:lpstr>
      <vt:lpstr>1. NRSA Fellowship (Fs) Overview</vt:lpstr>
      <vt:lpstr>PowerPoint Presentation</vt:lpstr>
      <vt:lpstr>NRSA Fellowships Provide:</vt:lpstr>
      <vt:lpstr>Fellowship applications: factors to consider</vt:lpstr>
      <vt:lpstr>Beware of Scientific Overlap! </vt:lpstr>
      <vt:lpstr>NRSA Review criteria</vt:lpstr>
      <vt:lpstr>Tips from a Program Director</vt:lpstr>
      <vt:lpstr>2. Components  of the Application</vt:lpstr>
      <vt:lpstr>PowerPoint Presentation</vt:lpstr>
      <vt:lpstr>PowerPoint Presentation</vt:lpstr>
      <vt:lpstr>3. Writing a Competitive Application</vt:lpstr>
      <vt:lpstr>Components of an Outstanding Application </vt:lpstr>
      <vt:lpstr>Title and Abstract</vt:lpstr>
      <vt:lpstr>Specific Aims and Hypotheses</vt:lpstr>
      <vt:lpstr>Hypotheses</vt:lpstr>
      <vt:lpstr>Specific Aims</vt:lpstr>
      <vt:lpstr>Research Strategy</vt:lpstr>
      <vt:lpstr>Research Strategy</vt:lpstr>
      <vt:lpstr>Fellowship Applicant</vt:lpstr>
      <vt:lpstr>Selection of Sponsor/co-Sponsor</vt:lpstr>
      <vt:lpstr>PowerPoint Presentation</vt:lpstr>
      <vt:lpstr>PowerPoint Presentation</vt:lpstr>
      <vt:lpstr>Institutional Environment &amp; Commitment to Training</vt:lpstr>
      <vt:lpstr>Other Sections</vt:lpstr>
      <vt:lpstr>PowerPoint Presentation</vt:lpstr>
      <vt:lpstr>PowerPoint Presentation</vt:lpstr>
      <vt:lpstr>PowerPoint Presentation</vt:lpstr>
      <vt:lpstr>Study Section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NRSA INTIATIVE  </vt:lpstr>
      <vt:lpstr>MOCK STUDY SECTION TIMELINE</vt:lpstr>
      <vt:lpstr>TIMELINE Cont’d</vt:lpstr>
      <vt:lpstr>Good Luck!!!</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Reyland, Mary</dc:creator>
  <cp:lastModifiedBy>Reyland, Mary</cp:lastModifiedBy>
  <cp:revision>101</cp:revision>
  <dcterms:created xsi:type="dcterms:W3CDTF">2018-02-05T18:44:17Z</dcterms:created>
  <dcterms:modified xsi:type="dcterms:W3CDTF">2019-08-13T03:54:37Z</dcterms:modified>
</cp:coreProperties>
</file>