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6" r:id="rId1"/>
  </p:sldMasterIdLst>
  <p:sldIdLst>
    <p:sldId id="256" r:id="rId2"/>
    <p:sldId id="267" r:id="rId3"/>
    <p:sldId id="257" r:id="rId4"/>
    <p:sldId id="258" r:id="rId5"/>
    <p:sldId id="263" r:id="rId6"/>
    <p:sldId id="259" r:id="rId7"/>
    <p:sldId id="268" r:id="rId8"/>
    <p:sldId id="260" r:id="rId9"/>
    <p:sldId id="265" r:id="rId10"/>
    <p:sldId id="266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9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779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1058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65651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3129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72007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3027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57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4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25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8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6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4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66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3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0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10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8/10/2020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115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  <p:sldLayoutId id="2147483978" r:id="rId12"/>
    <p:sldLayoutId id="2147483979" r:id="rId13"/>
    <p:sldLayoutId id="2147483980" r:id="rId14"/>
    <p:sldLayoutId id="2147483981" r:id="rId15"/>
    <p:sldLayoutId id="2147483982" r:id="rId16"/>
    <p:sldLayoutId id="214748398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Ludington@ucdenver.edu" TargetMode="External"/><Relationship Id="rId2" Type="http://schemas.openxmlformats.org/officeDocument/2006/relationships/hyperlink" Target="mailto:anthony.r2.wilson@ucdenver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inProHelp@cu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Training</a:t>
            </a:r>
          </a:p>
        </p:txBody>
      </p:sp>
    </p:spTree>
    <p:extLst>
      <p:ext uri="{BB962C8B-B14F-4D97-AF65-F5344CB8AC3E}">
        <p14:creationId xmlns:p14="http://schemas.microsoft.com/office/powerpoint/2010/main" val="1058195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 Official Function Form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completed prior to any food or beverages being purchased, regardless of the amount or funding source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Official Function Form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completed if the total cost exceeds $500 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Honoraria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is a payment considered an honorarium?</a:t>
            </a:r>
          </a:p>
          <a:p>
            <a:pPr marL="457200" lvl="1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232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 Documentation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everything we purchase, we need to provide adequate backup documentation. An outside auditor completely unfamiliar with CAM must be able to understand what we purchased and WHY.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Funding Request Form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if completed properly, satisfies this requirement and should be attached to the Marketplace requisition or Concur expense report.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received a CAM Faculty Development Grant,  your signed grant proposal will work in place of a</a:t>
            </a:r>
            <a:r>
              <a: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Funding Request Form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2926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Anthony Wilson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anthony.r2.wilson@ucdenver.edu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Karen Ludington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karen.Ludington@ucdenver.edu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 &amp; Procurement Help Desk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FinProHelp@cu.edu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303-837-2161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20857" y="2634048"/>
            <a:ext cx="8825658" cy="3329581"/>
          </a:xfrm>
        </p:spPr>
        <p:txBody>
          <a:bodyPr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making a purchase or any sort of agreement with a vendor (including guest lecturers and musicians, independent contractors), you must complete a </a:t>
            </a:r>
            <a:r>
              <a:rPr lang="en-US" sz="3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Funding Request Form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form should be completed as soon as you become aware of the need to make the purchase/hire the guest. 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Earlier is better!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56183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Funding Request Forms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include: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item description</a:t>
            </a:r>
          </a:p>
          <a:p>
            <a:pPr marL="914400" lvl="2" indent="0">
              <a:buNone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purchasing? Be specific.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proposed purchase </a:t>
            </a:r>
          </a:p>
          <a:p>
            <a:pPr marL="457200" lvl="1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Why is it necessary? How do CAM students / the college benefit? Be specific.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Item cost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Attach: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Quote from vendor or detailed printout of product information</a:t>
            </a:r>
          </a:p>
          <a:p>
            <a:pPr marL="457200" lvl="1" indent="0" algn="ctr">
              <a:buNone/>
            </a:pPr>
            <a:r>
              <a:rPr lang="en-US" sz="2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in advance and complete the form early- the purchasing process is not automatic. </a:t>
            </a:r>
            <a:endParaRPr lang="en-US" sz="24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Goods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29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108" y="1270558"/>
            <a:ext cx="10515600" cy="4916058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Funding Request Form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include: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services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purchasing? Be specific.)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of expense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is it necessary? Be specific.)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and date(s) of service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 name and email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 type (ask the vendor, please don’t assume)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Colorado Employee (Additional Pay form processed through HR)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Individual/Sole Proprietor (ATTACH: Completed SOW- the responsible faculty member should complete this form – route to your PA for signature- submit invoice to PA immediately after work is complete)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Company/Organization (A purchase order will be set up- submit invoice to PA immediately work is complete)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Foreign Individual (ATTACH: Completed SOW- the responsible faculty member should complete this form – route to your PA for signature - International Tax Specialist will also review for 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addt’l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signature- submit invoice to PA immediately after work is complete)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Foreign Company/Organization (A purchase order will be set up after review by an International Tax Specialist-  submit invoice to PA immediately after work is complete)</a:t>
            </a:r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en-US" sz="2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work can take place, your form MUST be approved! Complete the form early- the process is not automatic and usually takes several days to a week. </a:t>
            </a:r>
            <a:endParaRPr lang="en-US" sz="24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249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Marketplace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53248"/>
            <a:ext cx="10058400" cy="359505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new vendors must register in Marketplace and be approved prior to setting up any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requistions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role is to provide an accurate Vendor Name, Vendor Email, and Vendor Type on the </a:t>
            </a: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Funding Request Form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department’s purchasing agent will facilitate the registration process from there</a:t>
            </a:r>
          </a:p>
        </p:txBody>
      </p:sp>
    </p:spTree>
    <p:extLst>
      <p:ext uri="{BB962C8B-B14F-4D97-AF65-F5344CB8AC3E}">
        <p14:creationId xmlns:p14="http://schemas.microsoft.com/office/powerpoint/2010/main" val="609668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Invoice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76400"/>
            <a:ext cx="8946541" cy="457199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Invoice must include: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 name and remittance address;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University/University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unit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receiving the goods or services;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these goods or services were provided;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item(s) or services (for goods, include quantity and unit cost);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invoice number;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and, total amount owed to the vendor.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documentation is generally prepared by the vendor.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to purchasing agent immediately upon completion of services/receipt of goods.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97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Payment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independent contractors, submit the invoice to PA after work is complete. They will create a Payment Voucher in Marketplace, attaching the Funding Request form, SOW, and invoice. Once the voucher is approved by the Procurement Service Center and the invoice entered by Accounts Payable, a check will print and mail out. Typically, this only takes a few days.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companies/organizations, a purchase order should be created and funds encumbered. Once services are complete and your PA submits the invoice to A/P, they will enter it and set payment terms at net 30. This means that the vendor will receive payment within 30 days of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invoice date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(payment terms set by vendor do not matter, actual date of service does not matter). A check typically mails out 3 days prior to day 30. </a:t>
            </a:r>
          </a:p>
        </p:txBody>
      </p:sp>
    </p:spTree>
    <p:extLst>
      <p:ext uri="{BB962C8B-B14F-4D97-AF65-F5344CB8AC3E}">
        <p14:creationId xmlns:p14="http://schemas.microsoft.com/office/powerpoint/2010/main" val="217124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Work (SOW)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49400"/>
            <a:ext cx="8946541" cy="4698999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to independent contractors.</a:t>
            </a:r>
          </a:p>
          <a:p>
            <a:pPr marL="342900" indent="-3429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costs must be fully identified on the SOW form (no part of the expense can be put on a P-card).</a:t>
            </a:r>
          </a:p>
          <a:p>
            <a:pPr marL="342900" indent="-3429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contractors are responsible for their own travel expenses. </a:t>
            </a:r>
          </a:p>
          <a:p>
            <a:pPr marL="342900" indent="-3429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forms early! </a:t>
            </a:r>
          </a:p>
          <a:p>
            <a:pPr marL="800100" lvl="1" indent="-3429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form must be signed by Employee Services PRIOR to any work taking place. </a:t>
            </a:r>
          </a:p>
          <a:p>
            <a:pPr marL="800100" lvl="1" indent="-34290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make sure this information is all correct before submission. Do not assume information!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117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of Propriety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460500"/>
            <a:ext cx="10058400" cy="48260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transaction: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official university business?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best interest of the University?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effective way to accomplish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official university business?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compliance with applicable policies, laws, regulations and rules; and contracts, grants, and donor restrictions including the required approvals and authorizations by the appropriate fiscal role?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the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resources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responsibility unit, taking into account all outstanding commitments and encumbrances?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Directly beneficial to the responsibility unit where it is being charged?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Reasonable?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compliance with university conflict of interest provisions?</a:t>
            </a:r>
          </a:p>
        </p:txBody>
      </p:sp>
    </p:spTree>
    <p:extLst>
      <p:ext uri="{BB962C8B-B14F-4D97-AF65-F5344CB8AC3E}">
        <p14:creationId xmlns:p14="http://schemas.microsoft.com/office/powerpoint/2010/main" val="1273538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474</TotalTime>
  <Words>1002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Ion</vt:lpstr>
      <vt:lpstr>CAM</vt:lpstr>
      <vt:lpstr>Before making a purchase or any sort of agreement with a vendor (including guest lecturers and musicians, independent contractors), you must complete a Funding Request Form.   This form should be completed as soon as you become aware of the need to make the purchase/hire the guest.  Earlier is better! </vt:lpstr>
      <vt:lpstr>Purchasing Goods</vt:lpstr>
      <vt:lpstr>Purchasing Services</vt:lpstr>
      <vt:lpstr>Marketplace </vt:lpstr>
      <vt:lpstr>Invoice guidelines</vt:lpstr>
      <vt:lpstr>Payment Terms</vt:lpstr>
      <vt:lpstr>Scope of Work (SOW)</vt:lpstr>
      <vt:lpstr>Test of Propriety</vt:lpstr>
      <vt:lpstr>Other Forms</vt:lpstr>
      <vt:lpstr>Supporting Documentation </vt:lpstr>
      <vt:lpstr>Questions???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MEIS Guest Artists</dc:title>
  <dc:creator>Coughlin, Mariah</dc:creator>
  <cp:lastModifiedBy>Wilson, Anthony</cp:lastModifiedBy>
  <cp:revision>36</cp:revision>
  <dcterms:created xsi:type="dcterms:W3CDTF">2017-01-16T21:47:46Z</dcterms:created>
  <dcterms:modified xsi:type="dcterms:W3CDTF">2020-08-10T20:01:10Z</dcterms:modified>
</cp:coreProperties>
</file>