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3" r:id="rId8"/>
    <p:sldId id="285" r:id="rId9"/>
    <p:sldId id="286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CAM General Fund Budget Breakdown</a:t>
            </a:r>
          </a:p>
        </c:rich>
      </c:tx>
      <c:layout>
        <c:manualLayout>
          <c:xMode val="edge"/>
          <c:yMode val="edge"/>
          <c:x val="0.118039000984251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A18-4B73-9ADA-BE2178FB90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18-4B73-9ADA-BE2178FB90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A18-4B73-9ADA-BE2178FB90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A18-4B73-9ADA-BE2178FB90C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BD31B3-0AE1-4E29-A1CF-2F47F3706E76}" type="CATEGORYNAME">
                      <a:rPr lang="en-US" smtClean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66C57357-A39C-4840-AEBC-BA1BAB5D54C7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A18-4B73-9ADA-BE2178FB90C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D0F6D5-5785-4E66-A4E5-95C44C53131B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A0ADE44E-640C-4A60-899C-6810AA6D5847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18-4B73-9ADA-BE2178FB90C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FE6501-C2A4-4DC2-B3BB-232C174A9D7C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EB627F90-B181-49F6-8B0E-66619D56E44D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A18-4B73-9ADA-BE2178FB90C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A18-4B73-9ADA-BE2178FB90C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Salaries &amp; Benefits</c:v>
                </c:pt>
                <c:pt idx="1">
                  <c:v>Operating</c:v>
                </c:pt>
                <c:pt idx="2">
                  <c:v>Scholarships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8570977</c:v>
                </c:pt>
                <c:pt idx="1">
                  <c:v>695019</c:v>
                </c:pt>
                <c:pt idx="2">
                  <c:v>110000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8-4B73-9ADA-BE2178FB90C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Budget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D737C-2FDA-4733-AF81-6F41FE59C0D0}"/>
              </a:ext>
            </a:extLst>
          </p:cNvPr>
          <p:cNvSpPr txBox="1"/>
          <p:nvPr/>
        </p:nvSpPr>
        <p:spPr>
          <a:xfrm>
            <a:off x="7538130" y="4094028"/>
            <a:ext cx="318873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5792BA"/>
                </a:solidFill>
              </a:rPr>
              <a:t>Karen Ludington</a:t>
            </a:r>
          </a:p>
          <a:p>
            <a:pPr algn="l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Assistant Dean, Business &amp; Operations 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University Fiscal Situation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1FC14-B3B7-42E0-91F8-5A01AABB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 Denver is facing a budget shortfall of $33 million in unrestricted funds for FY20-21 (a 15% reduction over last year)</a:t>
            </a:r>
          </a:p>
          <a:p>
            <a:r>
              <a:rPr lang="en-US" dirty="0"/>
              <a:t>Shortfall will be addressed by using the following measures:</a:t>
            </a:r>
          </a:p>
          <a:p>
            <a:pPr lvl="1"/>
            <a:r>
              <a:rPr lang="en-US" dirty="0"/>
              <a:t>Campus reserves</a:t>
            </a:r>
          </a:p>
          <a:p>
            <a:pPr lvl="1"/>
            <a:r>
              <a:rPr lang="en-US" dirty="0"/>
              <a:t>Campus-wide temporary pay cuts for faculty and staff via furloughs</a:t>
            </a:r>
          </a:p>
          <a:p>
            <a:pPr lvl="1"/>
            <a:r>
              <a:rPr lang="en-US" dirty="0"/>
              <a:t>5% unrestricted fund budget reductions for schools, colleges and central support units</a:t>
            </a:r>
          </a:p>
          <a:p>
            <a:endParaRPr lang="en-US" dirty="0"/>
          </a:p>
          <a:p>
            <a:pPr marL="450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A2A8-98B2-4F39-B600-234F6BBE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D334-F5EF-4FD1-968C-F8418309E6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State cut support to higher education by 58%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B6349-C471-4703-B957-C596A9965B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 Denver received one-time CARES Act Coronavirus Relief Fund funding of $22 million (without this funding our shortfall would have been $55 million)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1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F6BA-9ADF-4EF0-977F-DF77929B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&amp; Fees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4C8AB-F9C3-432F-A457-17B467D8C3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increase in tuition rates</a:t>
            </a:r>
          </a:p>
          <a:p>
            <a:r>
              <a:rPr lang="en-US" dirty="0"/>
              <a:t>Student Services Fee $185 per term (formerly named Student Life Fee and was $210 per term)</a:t>
            </a:r>
          </a:p>
          <a:p>
            <a:r>
              <a:rPr lang="en-US" dirty="0"/>
              <a:t>Online Course Fee eliminated and Information Technology Fee increased from $8 to $12 per credit  hour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9729A-B630-43C0-94D1-1A8F8CB09A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Temporary suspension of RTD College pass </a:t>
            </a:r>
          </a:p>
          <a:p>
            <a:r>
              <a:rPr lang="en-US" dirty="0"/>
              <a:t>50% reduction in Auraria fees and CU Denver Wellness Center fee</a:t>
            </a:r>
          </a:p>
        </p:txBody>
      </p:sp>
    </p:spTree>
    <p:extLst>
      <p:ext uri="{BB962C8B-B14F-4D97-AF65-F5344CB8AC3E}">
        <p14:creationId xmlns:p14="http://schemas.microsoft.com/office/powerpoint/2010/main" val="117050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8BA8-2E86-4130-AACF-4FE5A8B1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Fiscal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247D-71EF-42AA-9B13-6704AC4F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29" y="2076450"/>
            <a:ext cx="10838986" cy="3714749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Pre-COVID, we were planning for an ongoing annual reduction of $430,000 (less than 4%):</a:t>
            </a:r>
          </a:p>
          <a:p>
            <a:r>
              <a:rPr lang="en-US" dirty="0"/>
              <a:t>FY 2019-2020- gave $140,000 back to central after enrollment targets were not met</a:t>
            </a:r>
          </a:p>
          <a:p>
            <a:r>
              <a:rPr lang="en-US" dirty="0"/>
              <a:t>FY 2020-2021- planned to cut $290,000 to account for projected ongoing decreases in enrollment</a:t>
            </a:r>
          </a:p>
          <a:p>
            <a:pPr marL="3690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Actual FY 2020-2021 reduction:</a:t>
            </a:r>
          </a:p>
          <a:p>
            <a:r>
              <a:rPr lang="en-US" dirty="0"/>
              <a:t>$2,264,430 (about 20%) </a:t>
            </a:r>
          </a:p>
          <a:p>
            <a:r>
              <a:rPr lang="en-US" dirty="0"/>
              <a:t>$9,375,996 down from $11,740,426 in FY 2019-2020</a:t>
            </a:r>
          </a:p>
        </p:txBody>
      </p:sp>
    </p:spTree>
    <p:extLst>
      <p:ext uri="{BB962C8B-B14F-4D97-AF65-F5344CB8AC3E}">
        <p14:creationId xmlns:p14="http://schemas.microsoft.com/office/powerpoint/2010/main" val="365311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DD7180-4C31-48F3-9275-3C7126900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0229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26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5088-2459-473B-AEF2-47A13858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CB1D-62A7-47B6-B90A-819CDAC2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uncertainty over enrollment due to COVID-19 and the decline in state support, we should be prepared for long-term reductions next year and beyond</a:t>
            </a:r>
          </a:p>
          <a:p>
            <a:r>
              <a:rPr lang="en-US" dirty="0"/>
              <a:t>Focus on providing high-quality teaching and learning experiences and increasing recruitment and retention</a:t>
            </a:r>
          </a:p>
          <a:p>
            <a:r>
              <a:rPr lang="en-US" dirty="0"/>
              <a:t>Be mindful of spending- focus on making mission critical purchases only</a:t>
            </a:r>
          </a:p>
        </p:txBody>
      </p:sp>
    </p:spTree>
    <p:extLst>
      <p:ext uri="{BB962C8B-B14F-4D97-AF65-F5344CB8AC3E}">
        <p14:creationId xmlns:p14="http://schemas.microsoft.com/office/powerpoint/2010/main" val="2511089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{ADCB6CD4-91B6-49DB-AF3A-8002AB1E6C24}tf11665031</Template>
  <TotalTime>91</TotalTime>
  <Words>311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Nova</vt:lpstr>
      <vt:lpstr>Arial Nova Light</vt:lpstr>
      <vt:lpstr>Wingdings 2</vt:lpstr>
      <vt:lpstr>SlateVTI</vt:lpstr>
      <vt:lpstr>Budget Update</vt:lpstr>
      <vt:lpstr>University Fiscal Situation </vt:lpstr>
      <vt:lpstr>External Factors</vt:lpstr>
      <vt:lpstr>Tuition &amp; Fees Update</vt:lpstr>
      <vt:lpstr>CAM Fiscal Situation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Update</dc:title>
  <dc:creator>Ludington, Karen</dc:creator>
  <cp:lastModifiedBy>Crogan, Alice C2</cp:lastModifiedBy>
  <cp:revision>11</cp:revision>
  <dcterms:created xsi:type="dcterms:W3CDTF">2020-08-10T16:27:36Z</dcterms:created>
  <dcterms:modified xsi:type="dcterms:W3CDTF">2020-08-11T18:16:23Z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