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9" r:id="rId3"/>
    <p:sldId id="265" r:id="rId4"/>
    <p:sldId id="266" r:id="rId5"/>
    <p:sldId id="267" r:id="rId6"/>
    <p:sldId id="310" r:id="rId7"/>
    <p:sldId id="311" r:id="rId8"/>
    <p:sldId id="318" r:id="rId9"/>
    <p:sldId id="257" r:id="rId10"/>
    <p:sldId id="258" r:id="rId11"/>
    <p:sldId id="259" r:id="rId12"/>
    <p:sldId id="312" r:id="rId13"/>
    <p:sldId id="260" r:id="rId14"/>
    <p:sldId id="313" r:id="rId15"/>
    <p:sldId id="263" r:id="rId16"/>
    <p:sldId id="262" r:id="rId17"/>
    <p:sldId id="309" r:id="rId18"/>
    <p:sldId id="314" r:id="rId19"/>
    <p:sldId id="261" r:id="rId20"/>
    <p:sldId id="315" r:id="rId21"/>
    <p:sldId id="264" r:id="rId22"/>
    <p:sldId id="317" r:id="rId23"/>
    <p:sldId id="3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662"/>
  </p:normalViewPr>
  <p:slideViewPr>
    <p:cSldViewPr snapToGrid="0" snapToObjects="1">
      <p:cViewPr varScale="1">
        <p:scale>
          <a:sx n="95" d="100"/>
          <a:sy n="95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B4F2-53DA-B84E-A7C1-D34568611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39F4D-C001-A64C-88A1-613ED4E04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5F2D2-CD96-D040-AF59-2C4C9E35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DB2B0-AAC6-2543-A3EC-3857D55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CF32-2F51-634B-BEF3-9727B67D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1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1730-186E-8240-B71B-3873BD86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C893C-D5EC-6F4B-BB21-FBCEAE158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34BA-8C59-8945-91EB-41C43D9F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DBF13-871A-0643-A468-23AA4EE6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67517-E6A2-DF4D-840E-CE708DCA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3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FE481-B014-564A-BCD4-F6C4F08CC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E52B1-1AD1-9246-8101-B9B5D38C2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7905A-ABB5-6746-B9AC-0D48509A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26E3B-FC20-184C-9AA5-8B546357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87FF5-7BA7-B643-9FE7-E40E958C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D2A4-1C6E-7C4A-A23B-30E83E84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71FD-CC6F-294B-A93E-34986C02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9099-A365-494D-B8AB-C6D01C2A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ECB1C-4EDA-F240-A947-D9A6FEC7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60048-DF04-F241-9D41-DD4CA56D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0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4F91-EB46-3346-84AB-E8FC1151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E766D-E654-FC42-B1DD-071A24ADA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197B6-C4E8-3C41-AB90-6A1B41C1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621D-DC17-5D42-B13F-CB9B2E2F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87594-788E-C641-AA6C-870F861F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9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7CF2-E643-CB4F-88C6-23349886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7D80-0F8D-784A-994D-0168B5ACB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FE6EB-354C-A649-9579-0BA4B77BF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7D698-FC26-0B43-9732-833621C7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DD4B1-A590-AD48-B6D7-3B71F275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69809-FAB5-4C41-A9D0-BB1CBDE1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4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4807-2FEC-1243-BF23-F873A820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99569-0678-0B4F-8F81-0CB7ED5A8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792C0-EAD8-1A4F-AFF6-53ACC8B7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982BC-9828-3A45-B31C-6C23A0183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09145-A07E-5D4C-B933-21118E3C0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9E770-52CE-B044-A602-F3B6EB54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47B3B-3DAB-3E40-973B-A36E208C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856A4-30BC-B247-A18C-7453D28A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7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0825-9698-3949-8FA2-AA3AA7DC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A360B-C6C1-CF41-B377-88171BFD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0A268-8091-574C-AB77-09D5C389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A5724-B42C-BF49-BE0E-11DF1CFE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48EF1-96F0-6C48-97D1-3CFA089F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99399-F436-0A43-9BF7-D54CF2DB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DB050-2059-A34A-85AB-8889458C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E2E8-2799-9B4E-9CB5-1976A9A2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C734A-DF21-E44C-B27A-EAFAAA44B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65B7F-80BA-DC43-BF42-5B6DE8BE9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2F46C-523D-744B-B1DC-82A937DA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85E85-7041-FA49-8EB6-C3B1C11C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CC800-CD57-1A40-89CE-6BF8AC50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3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017B-5880-384A-96A8-EFC7B89B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DDD8C-F38E-2B41-9460-4B9C1901D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0CAEF-620C-1D45-B4DD-C53F7DF12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509B4-9CD8-EA43-9D46-38439331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558E-764B-2C45-99C9-F26F6CEE4B11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FD86F-5AAD-C240-8622-A41413AE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1D534-502C-8347-9133-AA6C0EE9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42A4E-B8EC-A04C-AD83-93F42779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99CB9-93E3-B74D-86E8-515B925FF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C7F4E-51DA-3745-803C-F8EAD9DCA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558E-764B-2C45-99C9-F26F6CEE4B11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B9AC7-1E10-0B4B-BE71-F9192F2C9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97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9CF3E-269E-D74B-AE82-2CC132E9A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9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F172A-3B6F-774F-9A11-8DC5FBE359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92D6EB4-548D-EC4F-A6AE-07F59CA2C743}"/>
              </a:ext>
            </a:extLst>
          </p:cNvPr>
          <p:cNvSpPr/>
          <p:nvPr userDrawn="1"/>
        </p:nvSpPr>
        <p:spPr bwMode="auto">
          <a:xfrm>
            <a:off x="0" y="6414247"/>
            <a:ext cx="12192000" cy="4572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76000">
                <a:schemeClr val="tx1"/>
              </a:gs>
              <a:gs pos="40000">
                <a:schemeClr val="tx1">
                  <a:alpha val="1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6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56DE15-1126-1345-A92D-EC2D211980C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27" y="6447294"/>
            <a:ext cx="5268309" cy="3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7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rants.nih.gov/faqs#/biosketches.htm?anchor=alphaHeader402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52C4-DD7F-B64D-A5E7-A86B6DA1C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Rain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B770D-8FAF-2B40-8B8A-6889795841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15, 2021</a:t>
            </a:r>
          </a:p>
        </p:txBody>
      </p:sp>
    </p:spTree>
    <p:extLst>
      <p:ext uri="{BB962C8B-B14F-4D97-AF65-F5344CB8AC3E}">
        <p14:creationId xmlns:p14="http://schemas.microsoft.com/office/powerpoint/2010/main" val="115022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69F1-346A-A84E-955F-C5DA9942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NOT-OD-21-073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85A5-AEA3-FF41-8733-44BCEF3B9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2153" cy="4351338"/>
          </a:xfrm>
        </p:spPr>
        <p:txBody>
          <a:bodyPr/>
          <a:lstStyle/>
          <a:p>
            <a:r>
              <a:rPr lang="en-US" dirty="0"/>
              <a:t>NIH will require the use of the updated format pages for the previously mentioned submissions for anything on and after January 25, 2022.</a:t>
            </a:r>
            <a:r>
              <a:rPr lang="en-US" b="1" dirty="0"/>
              <a:t> </a:t>
            </a:r>
          </a:p>
          <a:p>
            <a:r>
              <a:rPr lang="en-US" b="1" dirty="0"/>
              <a:t>Now until Jan 25, 2022, submission for JIT, RPPPR and proposal the old format will work.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47895A3E-AFAE-804E-8DEC-D823B67EB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8" r="28683"/>
          <a:stretch/>
        </p:blipFill>
        <p:spPr>
          <a:xfrm>
            <a:off x="7915835" y="1825625"/>
            <a:ext cx="3724836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2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D816-7368-8D4D-BD8C-F2EF4953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Biographical Sketch Format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03AE-A47E-994E-A4D8-9D35B661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8435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Biosketches</a:t>
            </a:r>
            <a:r>
              <a:rPr lang="en-US" dirty="0"/>
              <a:t> are still limited to 5 pages</a:t>
            </a:r>
          </a:p>
          <a:p>
            <a:pPr lvl="1"/>
            <a:r>
              <a:rPr lang="en-US" dirty="0"/>
              <a:t>Section A: all applicants may include details on ongoing and completed research projects from the </a:t>
            </a:r>
            <a:r>
              <a:rPr lang="en-US" b="1" dirty="0"/>
              <a:t>past three years</a:t>
            </a:r>
            <a:r>
              <a:rPr lang="en-US" dirty="0"/>
              <a:t> that they want to highlight.</a:t>
            </a:r>
          </a:p>
          <a:p>
            <a:pPr lvl="1"/>
            <a:r>
              <a:rPr lang="en-US" dirty="0"/>
              <a:t>Including </a:t>
            </a:r>
            <a:r>
              <a:rPr lang="en-US" b="1" dirty="0"/>
              <a:t>no more </a:t>
            </a:r>
            <a:r>
              <a:rPr lang="en-US" dirty="0"/>
              <a:t>than 5 contributions to science with no more than 4 citations per contribution</a:t>
            </a:r>
          </a:p>
          <a:p>
            <a:r>
              <a:rPr lang="en-US" dirty="0"/>
              <a:t>Section B ‘Positions and Honors’ has been renamed ‘Positions, Scientific Appointments, and Honors’.</a:t>
            </a:r>
          </a:p>
          <a:p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F08DAC6-8906-6A49-AAD3-F2FF701C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635" y="1600200"/>
            <a:ext cx="508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7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D816-7368-8D4D-BD8C-F2EF4953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Biographical Sketch Format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03AE-A47E-994E-A4D8-9D35B661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8435" cy="4351338"/>
          </a:xfrm>
        </p:spPr>
        <p:txBody>
          <a:bodyPr>
            <a:normAutofit/>
          </a:bodyPr>
          <a:lstStyle/>
          <a:p>
            <a:r>
              <a:rPr lang="en-US" dirty="0"/>
              <a:t>For the </a:t>
            </a:r>
            <a:r>
              <a:rPr lang="en-US" b="1" dirty="0"/>
              <a:t>non-Fellowship</a:t>
            </a:r>
            <a:r>
              <a:rPr lang="en-US" dirty="0"/>
              <a:t> </a:t>
            </a:r>
            <a:r>
              <a:rPr lang="en-US" dirty="0" err="1"/>
              <a:t>Biosketch</a:t>
            </a:r>
            <a:r>
              <a:rPr lang="en-US" dirty="0"/>
              <a:t>, Section D. has been removed.</a:t>
            </a:r>
          </a:p>
          <a:p>
            <a:r>
              <a:rPr lang="en-US" dirty="0"/>
              <a:t>For the </a:t>
            </a:r>
            <a:r>
              <a:rPr lang="en-US" b="1" dirty="0"/>
              <a:t>Fellowship</a:t>
            </a:r>
            <a:r>
              <a:rPr lang="en-US" dirty="0"/>
              <a:t> </a:t>
            </a:r>
            <a:r>
              <a:rPr lang="en-US" dirty="0" err="1"/>
              <a:t>Biosketch</a:t>
            </a:r>
            <a:r>
              <a:rPr lang="en-US" dirty="0"/>
              <a:t>, Section D has been updated to remove ‘Research Support.’</a:t>
            </a:r>
          </a:p>
          <a:p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F08DAC6-8906-6A49-AAD3-F2FF701C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635" y="1600200"/>
            <a:ext cx="508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BE5F-1F16-0548-896B-DE548DE5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Support Format Page: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83B3-6401-3743-B38D-91D7F949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414847" cy="4351338"/>
          </a:xfrm>
        </p:spPr>
        <p:txBody>
          <a:bodyPr>
            <a:normAutofit/>
          </a:bodyPr>
          <a:lstStyle/>
          <a:p>
            <a:r>
              <a:rPr lang="en-US" dirty="0"/>
              <a:t>If they are not in English, recipients must provide translated copies. This supporting documentation must be provided as part of the Other Support PDF following the Other Support Format page.</a:t>
            </a:r>
          </a:p>
          <a:p>
            <a:pPr lvl="1"/>
            <a:r>
              <a:rPr lang="en-US" dirty="0"/>
              <a:t>NIH will accept machine-read translations.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0507022-6225-0E4B-B4ED-1815DB79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203" y="1262156"/>
            <a:ext cx="2901950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7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BE5F-1F16-0548-896B-DE548DE5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Support Format Page: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83B3-6401-3743-B38D-91D7F949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414847" cy="4351338"/>
          </a:xfrm>
        </p:spPr>
        <p:txBody>
          <a:bodyPr>
            <a:normAutofit/>
          </a:bodyPr>
          <a:lstStyle/>
          <a:p>
            <a:r>
              <a:rPr lang="en-US" dirty="0"/>
              <a:t>Signature block added, for Program Director/Principal Investigator or Other Senior/Key Personnel </a:t>
            </a:r>
            <a:r>
              <a:rPr lang="en-US" b="1" dirty="0"/>
              <a:t>to certify the accuracy </a:t>
            </a:r>
            <a:r>
              <a:rPr lang="en-US" dirty="0"/>
              <a:t>of the information submitted. </a:t>
            </a:r>
          </a:p>
          <a:p>
            <a:r>
              <a:rPr lang="en-US" dirty="0"/>
              <a:t>Each PD/PI or senior/key personnel must electronically sign their respective Other Support form as a PDF prior to submission.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8D75EF1-ACC4-B14B-BC53-5058E0F40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05" y="1825625"/>
            <a:ext cx="3556000" cy="163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44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2E38-8F3C-114A-91C8-18E9070A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 Other Support Hint and Tricks: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ADA6-37A8-6547-A288-69A19E4AC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430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Signatures</a:t>
            </a:r>
          </a:p>
          <a:p>
            <a:pPr lvl="1"/>
            <a:r>
              <a:rPr lang="en-US" dirty="0"/>
              <a:t>After Jan 25, 2022, no signature, no submission</a:t>
            </a:r>
          </a:p>
          <a:p>
            <a:pPr lvl="1"/>
            <a:r>
              <a:rPr lang="en-US" dirty="0"/>
              <a:t>Incorrect data, after Jan 25, 2022, we can’t change the document because it’s been signed</a:t>
            </a:r>
          </a:p>
          <a:p>
            <a:pPr lvl="1"/>
            <a:r>
              <a:rPr lang="en-US" dirty="0"/>
              <a:t>Attachments should be submitted as a flattened PDF, after all signatures are obtained. Applicants and recipients must maintain the original electronic signature and make it available upon request.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B5D2895-A421-3843-9AE5-1B2CC3D1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05" y="1825625"/>
            <a:ext cx="3556000" cy="163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34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CCEE-1E6E-504C-9BBC-C470109A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Support: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5A13-9229-0345-8A80-DE7FF7AE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8059" cy="4351338"/>
          </a:xfrm>
        </p:spPr>
        <p:txBody>
          <a:bodyPr>
            <a:normAutofit/>
          </a:bodyPr>
          <a:lstStyle/>
          <a:p>
            <a:r>
              <a:rPr lang="en-US" dirty="0"/>
              <a:t>Electronic signature ok on Other Support?</a:t>
            </a:r>
          </a:p>
          <a:p>
            <a:pPr lvl="1"/>
            <a:r>
              <a:rPr lang="en-US" dirty="0"/>
              <a:t>Other Support submissions at Just-in-Time and in the RPPR must be submitted as a flattened PDF, after all signatures are obtained.</a:t>
            </a:r>
          </a:p>
          <a:p>
            <a:pPr lvl="1"/>
            <a:r>
              <a:rPr lang="en-US" dirty="0">
                <a:effectLst/>
              </a:rPr>
              <a:t>All principal investigators and other senior/key personnel must electronically sign the Other Support form, prior to its submission to NIH, certifying that the information is accurate and complete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68CD482-42B1-3048-9850-6B1A6183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898"/>
          <a:stretch/>
        </p:blipFill>
        <p:spPr>
          <a:xfrm>
            <a:off x="7330328" y="1749798"/>
            <a:ext cx="4408954" cy="2318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43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7C23-0428-4188-9045-CFB449AF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1172"/>
            <a:ext cx="10668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NIH Guidance for Other Support Page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D14D-2F61-4034-834A-CA9EF709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68104"/>
            <a:ext cx="5732929" cy="447518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NIH emphasizes that Other Support includes </a:t>
            </a:r>
            <a:r>
              <a:rPr lang="en-US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resources made available to a researcher in support of and/or related to all their research endeavors.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Reporting of Other Support is required for all individuals designated in an application as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senior/key personnel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is not required for individuals categorized as Other Significant Contributors.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support does not include training awards, prizes, or gifts.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39476-3ED5-4959-BF9B-973B9450CD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Managing Employees with Health Conditions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BBE1-E975-4104-8C78-AE74FE7F3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945AC6A3-7379-1645-8238-9612A0E0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65" r="29765"/>
          <a:stretch/>
        </p:blipFill>
        <p:spPr>
          <a:xfrm>
            <a:off x="6723529" y="1315572"/>
            <a:ext cx="5351929" cy="39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2E38-8F3C-114A-91C8-18E9070A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Guidance for Other Support Page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ADA6-37A8-6547-A288-69A19E4AC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4306" cy="4351338"/>
          </a:xfrm>
        </p:spPr>
        <p:txBody>
          <a:bodyPr>
            <a:normAutofit/>
          </a:bodyPr>
          <a:lstStyle/>
          <a:p>
            <a:r>
              <a:rPr lang="en-US" dirty="0"/>
              <a:t>List total amounts: Researcher’s should list the total award amount, direct and indirect, for the entire project period</a:t>
            </a:r>
            <a:r>
              <a:rPr lang="en-US" b="1" dirty="0"/>
              <a:t>, based on the most recent Notice of Award specific to that project.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75235EFB-713A-704D-8F03-4F15B6EE2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65" r="29765"/>
          <a:stretch/>
        </p:blipFill>
        <p:spPr>
          <a:xfrm>
            <a:off x="6723529" y="1315572"/>
            <a:ext cx="5351929" cy="39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8599-8DFB-9E43-8089-395598B8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Biosketch</a:t>
            </a:r>
            <a:r>
              <a:rPr lang="en-US" dirty="0"/>
              <a:t> NIH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44178-612B-A047-9D17-4292C253B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2682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eRA</a:t>
            </a:r>
            <a:r>
              <a:rPr lang="en-US" dirty="0"/>
              <a:t> systems validate:</a:t>
            </a:r>
          </a:p>
          <a:p>
            <a:r>
              <a:rPr lang="en-US" dirty="0"/>
              <a:t>Whether a </a:t>
            </a:r>
            <a:r>
              <a:rPr lang="en-US" dirty="0" err="1"/>
              <a:t>biosketch</a:t>
            </a:r>
            <a:r>
              <a:rPr lang="en-US" dirty="0"/>
              <a:t> is attached for each and every Sr/Key person listed in the application</a:t>
            </a:r>
          </a:p>
          <a:p>
            <a:r>
              <a:rPr lang="en-US" dirty="0"/>
              <a:t>That each </a:t>
            </a:r>
            <a:r>
              <a:rPr lang="en-US" dirty="0" err="1"/>
              <a:t>biosketch</a:t>
            </a:r>
            <a:r>
              <a:rPr lang="en-US" dirty="0"/>
              <a:t> is less than or equal to </a:t>
            </a:r>
            <a:r>
              <a:rPr lang="en-US" b="1" dirty="0"/>
              <a:t>5 pages</a:t>
            </a:r>
          </a:p>
          <a:p>
            <a:r>
              <a:rPr lang="en-US" dirty="0"/>
              <a:t>That your </a:t>
            </a:r>
            <a:r>
              <a:rPr lang="en-US" dirty="0" err="1"/>
              <a:t>biosketch</a:t>
            </a:r>
            <a:r>
              <a:rPr lang="en-US" dirty="0"/>
              <a:t> attachment is in PDF format</a:t>
            </a:r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021BDF8-044C-AA4D-8747-7535D2F7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036" y="2060388"/>
            <a:ext cx="2737224" cy="27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52C4-DD7F-B64D-A5E7-A86B6DA1C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to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B770D-8FAF-2B40-8B8A-6889795841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quick note</a:t>
            </a:r>
          </a:p>
        </p:txBody>
      </p:sp>
    </p:spTree>
    <p:extLst>
      <p:ext uri="{BB962C8B-B14F-4D97-AF65-F5344CB8AC3E}">
        <p14:creationId xmlns:p14="http://schemas.microsoft.com/office/powerpoint/2010/main" val="2230305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2E38-8F3C-114A-91C8-18E9070A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 Other Support Hint and Tricks: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BADA6-37A8-6547-A288-69A19E4AC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4306" cy="4351338"/>
          </a:xfrm>
        </p:spPr>
        <p:txBody>
          <a:bodyPr>
            <a:normAutofit/>
          </a:bodyPr>
          <a:lstStyle/>
          <a:p>
            <a:r>
              <a:rPr lang="en-US" dirty="0"/>
              <a:t>Calendar months</a:t>
            </a:r>
          </a:p>
          <a:p>
            <a:pPr lvl="1"/>
            <a:r>
              <a:rPr lang="en-US" dirty="0"/>
              <a:t>Number of calendar months will be reviewed, if wrong email will be sent to Dept/PI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E7AB3727-3A19-8B44-8672-31AB8CEA7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918" y="1825625"/>
            <a:ext cx="48260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FC65-3D65-A44A-AC64-D78A603C6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4125-1BBA-2B44-BDB5-93ADBA78B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461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Nov 5, 2021, we will remind about the signature needed and change in format, but still submit.</a:t>
            </a:r>
          </a:p>
          <a:p>
            <a:r>
              <a:rPr lang="en-US" dirty="0"/>
              <a:t>If your PI submitted a Just-In-Time, including Other Support, prior to January 25, 2022, but the award has not been issued you do NOT need to re-submit on the updated form.</a:t>
            </a:r>
          </a:p>
          <a:p>
            <a:r>
              <a:rPr lang="en-US" dirty="0"/>
              <a:t>JIT examples - </a:t>
            </a:r>
            <a:r>
              <a:rPr lang="en-US" dirty="0">
                <a:hlinkClick r:id="rId2"/>
              </a:rPr>
              <a:t>https://grants.nih.gov/faqs#/biosketches.htm?anchor=alphaHeader4026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25C6F91-FB69-394C-9C51-DDC7EB723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18" y="1825625"/>
            <a:ext cx="48260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0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52C4-DD7F-B64D-A5E7-A86B6DA1C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Formstack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B770D-8FAF-2B40-8B8A-6889795841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It’s a stack of forms!!!</a:t>
            </a:r>
          </a:p>
        </p:txBody>
      </p:sp>
    </p:spTree>
    <p:extLst>
      <p:ext uri="{BB962C8B-B14F-4D97-AF65-F5344CB8AC3E}">
        <p14:creationId xmlns:p14="http://schemas.microsoft.com/office/powerpoint/2010/main" val="2592238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A12-15EB-4941-8CBD-62ECC4B9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4C70D-3950-9D44-A331-AFD1BAC3F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Formstack Routing for Subcontract RPPRs: If the prime site requests a new LOI as a part of the RPPR submission(UCD is the subcontract site), do we route through Formstack for OGC’s signature on the LOI?</a:t>
            </a:r>
          </a:p>
          <a:p>
            <a:pPr lvl="1"/>
            <a:r>
              <a:rPr lang="en-US" dirty="0"/>
              <a:t>I depends- </a:t>
            </a:r>
          </a:p>
          <a:p>
            <a:pPr lvl="2"/>
            <a:r>
              <a:rPr lang="en-US" dirty="0"/>
              <a:t>YES - If the LOI includes $$$$$ then yes! and include the detailed budget.</a:t>
            </a:r>
          </a:p>
          <a:p>
            <a:pPr lvl="2"/>
            <a:r>
              <a:rPr lang="en-US" dirty="0"/>
              <a:t>YES – If the prime is the NIH </a:t>
            </a:r>
          </a:p>
          <a:p>
            <a:pPr lvl="2"/>
            <a:r>
              <a:rPr lang="en-US" dirty="0"/>
              <a:t>No but it’s almost always Yes… - If there is no money send it directly to Xenia for signature and return.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4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7F046F-F084-BC49-AD01-F77C389D1A6C}"/>
              </a:ext>
            </a:extLst>
          </p:cNvPr>
          <p:cNvSpPr/>
          <p:nvPr/>
        </p:nvSpPr>
        <p:spPr>
          <a:xfrm>
            <a:off x="7834952" y="2128838"/>
            <a:ext cx="2928937" cy="38147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DF1E6E-CE2E-1546-B627-A9A4FECC4DF0}"/>
              </a:ext>
            </a:extLst>
          </p:cNvPr>
          <p:cNvSpPr/>
          <p:nvPr/>
        </p:nvSpPr>
        <p:spPr>
          <a:xfrm>
            <a:off x="4488651" y="2152736"/>
            <a:ext cx="2928937" cy="38147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08AB2-0DB2-6E42-9C7D-33D562FFFD09}"/>
              </a:ext>
            </a:extLst>
          </p:cNvPr>
          <p:cNvSpPr/>
          <p:nvPr/>
        </p:nvSpPr>
        <p:spPr>
          <a:xfrm>
            <a:off x="1100138" y="2128838"/>
            <a:ext cx="2928937" cy="38147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281EC-97CF-AD45-BE97-CAA823F0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systems for B2B submission</a:t>
            </a:r>
          </a:p>
        </p:txBody>
      </p:sp>
      <p:pic>
        <p:nvPicPr>
          <p:cNvPr id="6" name="Graphic 5" descr="Server outline">
            <a:extLst>
              <a:ext uri="{FF2B5EF4-FFF2-40B4-BE49-F238E27FC236}">
                <a16:creationId xmlns:a16="http://schemas.microsoft.com/office/drawing/2014/main" id="{2E8707B7-C66D-B842-8E28-8A6373E8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111" y="228416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EC231-1DDB-0F4A-BBCA-5CCEBF3EC873}"/>
              </a:ext>
            </a:extLst>
          </p:cNvPr>
          <p:cNvSpPr txBox="1"/>
          <p:nvPr/>
        </p:nvSpPr>
        <p:spPr>
          <a:xfrm>
            <a:off x="1428111" y="3145717"/>
            <a:ext cx="227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University of Colorado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InfoEd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Graphic 8" descr="Server with solid fill">
            <a:extLst>
              <a:ext uri="{FF2B5EF4-FFF2-40B4-BE49-F238E27FC236}">
                <a16:creationId xmlns:a16="http://schemas.microsoft.com/office/drawing/2014/main" id="{41F9C1F3-A837-9543-924E-C36DCFCF3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8905" y="223131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858C9A-2087-784B-A94F-C8B6580418E8}"/>
              </a:ext>
            </a:extLst>
          </p:cNvPr>
          <p:cNvSpPr txBox="1"/>
          <p:nvPr/>
        </p:nvSpPr>
        <p:spPr>
          <a:xfrm>
            <a:off x="4757535" y="3187759"/>
            <a:ext cx="11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Grants.gov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Graphic 10" descr="Server with solid fill">
            <a:extLst>
              <a:ext uri="{FF2B5EF4-FFF2-40B4-BE49-F238E27FC236}">
                <a16:creationId xmlns:a16="http://schemas.microsoft.com/office/drawing/2014/main" id="{66E58CE4-CE51-C14C-82CE-738A4EEE0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4410" y="223131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042ECA-A2D7-5542-8B0C-A720A328553A}"/>
              </a:ext>
            </a:extLst>
          </p:cNvPr>
          <p:cNvSpPr txBox="1"/>
          <p:nvPr/>
        </p:nvSpPr>
        <p:spPr>
          <a:xfrm>
            <a:off x="8142829" y="3125298"/>
            <a:ext cx="156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eRA.Commons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NIH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02837-22AC-EA44-B007-A8E3CE6536AB}"/>
              </a:ext>
            </a:extLst>
          </p:cNvPr>
          <p:cNvSpPr txBox="1"/>
          <p:nvPr/>
        </p:nvSpPr>
        <p:spPr>
          <a:xfrm>
            <a:off x="1885311" y="4950389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42A7F4F-6980-6143-B5F6-15F630A14798}"/>
              </a:ext>
            </a:extLst>
          </p:cNvPr>
          <p:cNvSpPr/>
          <p:nvPr/>
        </p:nvSpPr>
        <p:spPr>
          <a:xfrm>
            <a:off x="3429000" y="4357688"/>
            <a:ext cx="1895537" cy="962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File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89B58D1-16DA-A040-8800-C298380F86F0}"/>
              </a:ext>
            </a:extLst>
          </p:cNvPr>
          <p:cNvSpPr/>
          <p:nvPr/>
        </p:nvSpPr>
        <p:spPr>
          <a:xfrm>
            <a:off x="6706820" y="4357688"/>
            <a:ext cx="1895537" cy="962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File</a:t>
            </a:r>
          </a:p>
        </p:txBody>
      </p:sp>
      <p:pic>
        <p:nvPicPr>
          <p:cNvPr id="23" name="Graphic 22" descr="Contract outline">
            <a:extLst>
              <a:ext uri="{FF2B5EF4-FFF2-40B4-BE49-F238E27FC236}">
                <a16:creationId xmlns:a16="http://schemas.microsoft.com/office/drawing/2014/main" id="{EFCB96C4-05F0-D944-BDA1-CA988A5EB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1493" y="4036219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6B93619-A329-E246-B04B-0223D300D9FE}"/>
              </a:ext>
            </a:extLst>
          </p:cNvPr>
          <p:cNvSpPr/>
          <p:nvPr/>
        </p:nvSpPr>
        <p:spPr>
          <a:xfrm>
            <a:off x="5059498" y="3244334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Jan 25, 2022 edition</a:t>
            </a:r>
          </a:p>
        </p:txBody>
      </p:sp>
    </p:spTree>
    <p:extLst>
      <p:ext uri="{BB962C8B-B14F-4D97-AF65-F5344CB8AC3E}">
        <p14:creationId xmlns:p14="http://schemas.microsoft.com/office/powerpoint/2010/main" val="182818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7F046F-F084-BC49-AD01-F77C389D1A6C}"/>
              </a:ext>
            </a:extLst>
          </p:cNvPr>
          <p:cNvSpPr/>
          <p:nvPr/>
        </p:nvSpPr>
        <p:spPr>
          <a:xfrm>
            <a:off x="10726428" y="2128838"/>
            <a:ext cx="1060761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DF1E6E-CE2E-1546-B627-A9A4FECC4DF0}"/>
              </a:ext>
            </a:extLst>
          </p:cNvPr>
          <p:cNvSpPr/>
          <p:nvPr/>
        </p:nvSpPr>
        <p:spPr>
          <a:xfrm>
            <a:off x="9004136" y="2128838"/>
            <a:ext cx="1452995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08AB2-0DB2-6E42-9C7D-33D562FFFD09}"/>
              </a:ext>
            </a:extLst>
          </p:cNvPr>
          <p:cNvSpPr/>
          <p:nvPr/>
        </p:nvSpPr>
        <p:spPr>
          <a:xfrm>
            <a:off x="1100138" y="2128838"/>
            <a:ext cx="7483018" cy="38147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281EC-97CF-AD45-BE97-CAA823F0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History: After submission</a:t>
            </a:r>
          </a:p>
        </p:txBody>
      </p:sp>
      <p:pic>
        <p:nvPicPr>
          <p:cNvPr id="6" name="Graphic 5" descr="Server outline">
            <a:extLst>
              <a:ext uri="{FF2B5EF4-FFF2-40B4-BE49-F238E27FC236}">
                <a16:creationId xmlns:a16="http://schemas.microsoft.com/office/drawing/2014/main" id="{2E8707B7-C66D-B842-8E28-8A6373E8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111" y="228416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EC231-1DDB-0F4A-BBCA-5CCEBF3EC873}"/>
              </a:ext>
            </a:extLst>
          </p:cNvPr>
          <p:cNvSpPr txBox="1"/>
          <p:nvPr/>
        </p:nvSpPr>
        <p:spPr>
          <a:xfrm>
            <a:off x="1428111" y="3145717"/>
            <a:ext cx="1422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University of </a:t>
            </a:r>
          </a:p>
          <a:p>
            <a:r>
              <a:rPr lang="en-US" dirty="0">
                <a:solidFill>
                  <a:schemeClr val="bg1"/>
                </a:solidFill>
              </a:rPr>
              <a:t>Colorado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InfoEd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Graphic 8" descr="Server with solid fill">
            <a:extLst>
              <a:ext uri="{FF2B5EF4-FFF2-40B4-BE49-F238E27FC236}">
                <a16:creationId xmlns:a16="http://schemas.microsoft.com/office/drawing/2014/main" id="{41F9C1F3-A837-9543-924E-C36DCFCF3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9688" y="218146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858C9A-2087-784B-A94F-C8B6580418E8}"/>
              </a:ext>
            </a:extLst>
          </p:cNvPr>
          <p:cNvSpPr txBox="1"/>
          <p:nvPr/>
        </p:nvSpPr>
        <p:spPr>
          <a:xfrm>
            <a:off x="9078318" y="3137907"/>
            <a:ext cx="11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Grants.gov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Graphic 10" descr="Server with solid fill">
            <a:extLst>
              <a:ext uri="{FF2B5EF4-FFF2-40B4-BE49-F238E27FC236}">
                <a16:creationId xmlns:a16="http://schemas.microsoft.com/office/drawing/2014/main" id="{66E58CE4-CE51-C14C-82CE-738A4EEE0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4662" y="212883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042ECA-A2D7-5542-8B0C-A720A328553A}"/>
              </a:ext>
            </a:extLst>
          </p:cNvPr>
          <p:cNvSpPr txBox="1"/>
          <p:nvPr/>
        </p:nvSpPr>
        <p:spPr>
          <a:xfrm>
            <a:off x="10673081" y="302281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02837-22AC-EA44-B007-A8E3CE6536AB}"/>
              </a:ext>
            </a:extLst>
          </p:cNvPr>
          <p:cNvSpPr txBox="1"/>
          <p:nvPr/>
        </p:nvSpPr>
        <p:spPr>
          <a:xfrm>
            <a:off x="1376299" y="5077777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42A7F4F-6980-6143-B5F6-15F630A14798}"/>
              </a:ext>
            </a:extLst>
          </p:cNvPr>
          <p:cNvSpPr/>
          <p:nvPr/>
        </p:nvSpPr>
        <p:spPr>
          <a:xfrm>
            <a:off x="3429000" y="4357688"/>
            <a:ext cx="1895537" cy="962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File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89B58D1-16DA-A040-8800-C298380F86F0}"/>
              </a:ext>
            </a:extLst>
          </p:cNvPr>
          <p:cNvSpPr/>
          <p:nvPr/>
        </p:nvSpPr>
        <p:spPr>
          <a:xfrm>
            <a:off x="9961969" y="4357687"/>
            <a:ext cx="1330058" cy="962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File</a:t>
            </a:r>
          </a:p>
        </p:txBody>
      </p:sp>
      <p:pic>
        <p:nvPicPr>
          <p:cNvPr id="23" name="Graphic 22" descr="Contract outline">
            <a:extLst>
              <a:ext uri="{FF2B5EF4-FFF2-40B4-BE49-F238E27FC236}">
                <a16:creationId xmlns:a16="http://schemas.microsoft.com/office/drawing/2014/main" id="{EFCB96C4-05F0-D944-BDA1-CA988A5EB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421" y="4036219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D18D8F-2B2A-8A46-B480-7F836E7E18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790" r="6909"/>
          <a:stretch/>
        </p:blipFill>
        <p:spPr>
          <a:xfrm>
            <a:off x="3387516" y="2197122"/>
            <a:ext cx="5112418" cy="36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4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7F046F-F084-BC49-AD01-F77C389D1A6C}"/>
              </a:ext>
            </a:extLst>
          </p:cNvPr>
          <p:cNvSpPr/>
          <p:nvPr/>
        </p:nvSpPr>
        <p:spPr>
          <a:xfrm>
            <a:off x="10726428" y="2128838"/>
            <a:ext cx="1060761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DF1E6E-CE2E-1546-B627-A9A4FECC4DF0}"/>
              </a:ext>
            </a:extLst>
          </p:cNvPr>
          <p:cNvSpPr/>
          <p:nvPr/>
        </p:nvSpPr>
        <p:spPr>
          <a:xfrm>
            <a:off x="9004136" y="2128838"/>
            <a:ext cx="1452995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08AB2-0DB2-6E42-9C7D-33D562FFFD09}"/>
              </a:ext>
            </a:extLst>
          </p:cNvPr>
          <p:cNvSpPr/>
          <p:nvPr/>
        </p:nvSpPr>
        <p:spPr>
          <a:xfrm>
            <a:off x="1100138" y="2128838"/>
            <a:ext cx="7483018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281EC-97CF-AD45-BE97-CAA823F0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History: Corrections Mode</a:t>
            </a:r>
          </a:p>
        </p:txBody>
      </p:sp>
      <p:pic>
        <p:nvPicPr>
          <p:cNvPr id="6" name="Graphic 5" descr="Server outline">
            <a:extLst>
              <a:ext uri="{FF2B5EF4-FFF2-40B4-BE49-F238E27FC236}">
                <a16:creationId xmlns:a16="http://schemas.microsoft.com/office/drawing/2014/main" id="{2E8707B7-C66D-B842-8E28-8A6373E8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111" y="228416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EC231-1DDB-0F4A-BBCA-5CCEBF3EC873}"/>
              </a:ext>
            </a:extLst>
          </p:cNvPr>
          <p:cNvSpPr txBox="1"/>
          <p:nvPr/>
        </p:nvSpPr>
        <p:spPr>
          <a:xfrm>
            <a:off x="1428111" y="3145717"/>
            <a:ext cx="1422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University of </a:t>
            </a:r>
          </a:p>
          <a:p>
            <a:r>
              <a:rPr lang="en-US" dirty="0">
                <a:solidFill>
                  <a:schemeClr val="bg1"/>
                </a:solidFill>
              </a:rPr>
              <a:t>Colorado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InfoEd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Graphic 8" descr="Server with solid fill">
            <a:extLst>
              <a:ext uri="{FF2B5EF4-FFF2-40B4-BE49-F238E27FC236}">
                <a16:creationId xmlns:a16="http://schemas.microsoft.com/office/drawing/2014/main" id="{41F9C1F3-A837-9543-924E-C36DCFCF3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9688" y="218146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858C9A-2087-784B-A94F-C8B6580418E8}"/>
              </a:ext>
            </a:extLst>
          </p:cNvPr>
          <p:cNvSpPr txBox="1"/>
          <p:nvPr/>
        </p:nvSpPr>
        <p:spPr>
          <a:xfrm>
            <a:off x="9078318" y="3137907"/>
            <a:ext cx="11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Grants.gov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Graphic 10" descr="Server with solid fill">
            <a:extLst>
              <a:ext uri="{FF2B5EF4-FFF2-40B4-BE49-F238E27FC236}">
                <a16:creationId xmlns:a16="http://schemas.microsoft.com/office/drawing/2014/main" id="{66E58CE4-CE51-C14C-82CE-738A4EEE0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4662" y="212883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042ECA-A2D7-5542-8B0C-A720A328553A}"/>
              </a:ext>
            </a:extLst>
          </p:cNvPr>
          <p:cNvSpPr txBox="1"/>
          <p:nvPr/>
        </p:nvSpPr>
        <p:spPr>
          <a:xfrm>
            <a:off x="10673081" y="302281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02837-22AC-EA44-B007-A8E3CE6536AB}"/>
              </a:ext>
            </a:extLst>
          </p:cNvPr>
          <p:cNvSpPr txBox="1"/>
          <p:nvPr/>
        </p:nvSpPr>
        <p:spPr>
          <a:xfrm>
            <a:off x="1376299" y="5077777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42A7F4F-6980-6143-B5F6-15F630A14798}"/>
              </a:ext>
            </a:extLst>
          </p:cNvPr>
          <p:cNvSpPr/>
          <p:nvPr/>
        </p:nvSpPr>
        <p:spPr>
          <a:xfrm>
            <a:off x="8311422" y="4357687"/>
            <a:ext cx="1272849" cy="962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File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89B58D1-16DA-A040-8800-C298380F86F0}"/>
              </a:ext>
            </a:extLst>
          </p:cNvPr>
          <p:cNvSpPr/>
          <p:nvPr/>
        </p:nvSpPr>
        <p:spPr>
          <a:xfrm>
            <a:off x="9961969" y="4357687"/>
            <a:ext cx="1330058" cy="962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File</a:t>
            </a:r>
          </a:p>
        </p:txBody>
      </p:sp>
      <p:pic>
        <p:nvPicPr>
          <p:cNvPr id="23" name="Graphic 22" descr="Contract outline">
            <a:extLst>
              <a:ext uri="{FF2B5EF4-FFF2-40B4-BE49-F238E27FC236}">
                <a16:creationId xmlns:a16="http://schemas.microsoft.com/office/drawing/2014/main" id="{EFCB96C4-05F0-D944-BDA1-CA988A5EB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421" y="4036219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9DD812-DE82-1D46-9845-DB83E5B9FB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790" r="6909"/>
          <a:stretch/>
        </p:blipFill>
        <p:spPr>
          <a:xfrm>
            <a:off x="3387516" y="2197122"/>
            <a:ext cx="5112418" cy="3678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1125A7-85A3-1E42-93CE-5D03F8E8B618}"/>
              </a:ext>
            </a:extLst>
          </p:cNvPr>
          <p:cNvSpPr/>
          <p:nvPr/>
        </p:nvSpPr>
        <p:spPr>
          <a:xfrm>
            <a:off x="4141694" y="3198568"/>
            <a:ext cx="2743200" cy="1935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FF0000"/>
                </a:solidFill>
              </a:rPr>
              <a:t>Grant Pending</a:t>
            </a:r>
          </a:p>
        </p:txBody>
      </p:sp>
    </p:spTree>
    <p:extLst>
      <p:ext uri="{BB962C8B-B14F-4D97-AF65-F5344CB8AC3E}">
        <p14:creationId xmlns:p14="http://schemas.microsoft.com/office/powerpoint/2010/main" val="423485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7F046F-F084-BC49-AD01-F77C389D1A6C}"/>
              </a:ext>
            </a:extLst>
          </p:cNvPr>
          <p:cNvSpPr/>
          <p:nvPr/>
        </p:nvSpPr>
        <p:spPr>
          <a:xfrm>
            <a:off x="5061324" y="2128838"/>
            <a:ext cx="6725865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DF1E6E-CE2E-1546-B627-A9A4FECC4DF0}"/>
              </a:ext>
            </a:extLst>
          </p:cNvPr>
          <p:cNvSpPr/>
          <p:nvPr/>
        </p:nvSpPr>
        <p:spPr>
          <a:xfrm>
            <a:off x="3137021" y="2128838"/>
            <a:ext cx="1452995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08AB2-0DB2-6E42-9C7D-33D562FFFD09}"/>
              </a:ext>
            </a:extLst>
          </p:cNvPr>
          <p:cNvSpPr/>
          <p:nvPr/>
        </p:nvSpPr>
        <p:spPr>
          <a:xfrm>
            <a:off x="1100139" y="2128838"/>
            <a:ext cx="1817608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281EC-97CF-AD45-BE97-CAA823F0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2" y="394652"/>
            <a:ext cx="10515600" cy="1325563"/>
          </a:xfrm>
        </p:spPr>
        <p:txBody>
          <a:bodyPr/>
          <a:lstStyle/>
          <a:p>
            <a:r>
              <a:rPr lang="en-US" dirty="0"/>
              <a:t>Status History: Withdrawal (before 2 days)</a:t>
            </a:r>
          </a:p>
        </p:txBody>
      </p:sp>
      <p:pic>
        <p:nvPicPr>
          <p:cNvPr id="6" name="Graphic 5" descr="Server outline">
            <a:extLst>
              <a:ext uri="{FF2B5EF4-FFF2-40B4-BE49-F238E27FC236}">
                <a16:creationId xmlns:a16="http://schemas.microsoft.com/office/drawing/2014/main" id="{2E8707B7-C66D-B842-8E28-8A6373E8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111" y="228416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EC231-1DDB-0F4A-BBCA-5CCEBF3EC873}"/>
              </a:ext>
            </a:extLst>
          </p:cNvPr>
          <p:cNvSpPr txBox="1"/>
          <p:nvPr/>
        </p:nvSpPr>
        <p:spPr>
          <a:xfrm>
            <a:off x="1428111" y="3145717"/>
            <a:ext cx="1422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University of </a:t>
            </a:r>
          </a:p>
          <a:p>
            <a:r>
              <a:rPr lang="en-US" dirty="0">
                <a:solidFill>
                  <a:schemeClr val="bg1"/>
                </a:solidFill>
              </a:rPr>
              <a:t>Colorado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InfoEd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Graphic 8" descr="Server with solid fill">
            <a:extLst>
              <a:ext uri="{FF2B5EF4-FFF2-40B4-BE49-F238E27FC236}">
                <a16:creationId xmlns:a16="http://schemas.microsoft.com/office/drawing/2014/main" id="{41F9C1F3-A837-9543-924E-C36DCFCF3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2573" y="218146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858C9A-2087-784B-A94F-C8B6580418E8}"/>
              </a:ext>
            </a:extLst>
          </p:cNvPr>
          <p:cNvSpPr txBox="1"/>
          <p:nvPr/>
        </p:nvSpPr>
        <p:spPr>
          <a:xfrm>
            <a:off x="3211203" y="3137907"/>
            <a:ext cx="11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Grants.gov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Graphic 10" descr="Server with solid fill">
            <a:extLst>
              <a:ext uri="{FF2B5EF4-FFF2-40B4-BE49-F238E27FC236}">
                <a16:creationId xmlns:a16="http://schemas.microsoft.com/office/drawing/2014/main" id="{66E58CE4-CE51-C14C-82CE-738A4EEE0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0" y="222350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042ECA-A2D7-5542-8B0C-A720A328553A}"/>
              </a:ext>
            </a:extLst>
          </p:cNvPr>
          <p:cNvSpPr txBox="1"/>
          <p:nvPr/>
        </p:nvSpPr>
        <p:spPr>
          <a:xfrm>
            <a:off x="5220019" y="31174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02837-22AC-EA44-B007-A8E3CE6536AB}"/>
              </a:ext>
            </a:extLst>
          </p:cNvPr>
          <p:cNvSpPr txBox="1"/>
          <p:nvPr/>
        </p:nvSpPr>
        <p:spPr>
          <a:xfrm>
            <a:off x="1376299" y="5077777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42A7F4F-6980-6143-B5F6-15F630A14798}"/>
              </a:ext>
            </a:extLst>
          </p:cNvPr>
          <p:cNvSpPr/>
          <p:nvPr/>
        </p:nvSpPr>
        <p:spPr>
          <a:xfrm>
            <a:off x="2444307" y="4357687"/>
            <a:ext cx="1272849" cy="962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File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89B58D1-16DA-A040-8800-C298380F86F0}"/>
              </a:ext>
            </a:extLst>
          </p:cNvPr>
          <p:cNvSpPr/>
          <p:nvPr/>
        </p:nvSpPr>
        <p:spPr>
          <a:xfrm>
            <a:off x="3964192" y="4357687"/>
            <a:ext cx="1330058" cy="962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File</a:t>
            </a:r>
          </a:p>
        </p:txBody>
      </p:sp>
      <p:pic>
        <p:nvPicPr>
          <p:cNvPr id="23" name="Graphic 22" descr="Contract outline">
            <a:extLst>
              <a:ext uri="{FF2B5EF4-FFF2-40B4-BE49-F238E27FC236}">
                <a16:creationId xmlns:a16="http://schemas.microsoft.com/office/drawing/2014/main" id="{EFCB96C4-05F0-D944-BDA1-CA988A5EB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421" y="4036219"/>
            <a:ext cx="914400" cy="914400"/>
          </a:xfrm>
          <a:prstGeom prst="rect">
            <a:avLst/>
          </a:prstGeom>
        </p:spPr>
      </p:pic>
      <p:pic>
        <p:nvPicPr>
          <p:cNvPr id="13" name="Picture 1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BC5D4E9-9EF2-C34B-A3FF-61F8AE64D5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13"/>
          <a:stretch/>
        </p:blipFill>
        <p:spPr>
          <a:xfrm>
            <a:off x="6134419" y="2741368"/>
            <a:ext cx="5513724" cy="27936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913E74-B77D-FD4A-9796-6F2DA48056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6202" t="-3583" r="17034" b="-4210"/>
          <a:stretch/>
        </p:blipFill>
        <p:spPr>
          <a:xfrm>
            <a:off x="5707777" y="2223507"/>
            <a:ext cx="5941040" cy="6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0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7F046F-F084-BC49-AD01-F77C389D1A6C}"/>
              </a:ext>
            </a:extLst>
          </p:cNvPr>
          <p:cNvSpPr/>
          <p:nvPr/>
        </p:nvSpPr>
        <p:spPr>
          <a:xfrm>
            <a:off x="5061324" y="2128838"/>
            <a:ext cx="6725865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DF1E6E-CE2E-1546-B627-A9A4FECC4DF0}"/>
              </a:ext>
            </a:extLst>
          </p:cNvPr>
          <p:cNvSpPr/>
          <p:nvPr/>
        </p:nvSpPr>
        <p:spPr>
          <a:xfrm>
            <a:off x="3137021" y="2128838"/>
            <a:ext cx="1452995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08AB2-0DB2-6E42-9C7D-33D562FFFD09}"/>
              </a:ext>
            </a:extLst>
          </p:cNvPr>
          <p:cNvSpPr/>
          <p:nvPr/>
        </p:nvSpPr>
        <p:spPr>
          <a:xfrm>
            <a:off x="1100139" y="2128838"/>
            <a:ext cx="1817608" cy="38147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281EC-97CF-AD45-BE97-CAA823F0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History: Withdrawal (past 2 days)</a:t>
            </a:r>
          </a:p>
        </p:txBody>
      </p:sp>
      <p:pic>
        <p:nvPicPr>
          <p:cNvPr id="6" name="Graphic 5" descr="Server outline">
            <a:extLst>
              <a:ext uri="{FF2B5EF4-FFF2-40B4-BE49-F238E27FC236}">
                <a16:creationId xmlns:a16="http://schemas.microsoft.com/office/drawing/2014/main" id="{2E8707B7-C66D-B842-8E28-8A6373E8C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111" y="2284168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EC231-1DDB-0F4A-BBCA-5CCEBF3EC873}"/>
              </a:ext>
            </a:extLst>
          </p:cNvPr>
          <p:cNvSpPr txBox="1"/>
          <p:nvPr/>
        </p:nvSpPr>
        <p:spPr>
          <a:xfrm>
            <a:off x="1428111" y="3145717"/>
            <a:ext cx="1422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University of </a:t>
            </a:r>
          </a:p>
          <a:p>
            <a:r>
              <a:rPr lang="en-US" dirty="0">
                <a:solidFill>
                  <a:schemeClr val="bg1"/>
                </a:solidFill>
              </a:rPr>
              <a:t>Colorado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InfoEd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Graphic 8" descr="Server with solid fill">
            <a:extLst>
              <a:ext uri="{FF2B5EF4-FFF2-40B4-BE49-F238E27FC236}">
                <a16:creationId xmlns:a16="http://schemas.microsoft.com/office/drawing/2014/main" id="{41F9C1F3-A837-9543-924E-C36DCFCF3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2573" y="218146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858C9A-2087-784B-A94F-C8B6580418E8}"/>
              </a:ext>
            </a:extLst>
          </p:cNvPr>
          <p:cNvSpPr txBox="1"/>
          <p:nvPr/>
        </p:nvSpPr>
        <p:spPr>
          <a:xfrm>
            <a:off x="3211203" y="3137907"/>
            <a:ext cx="119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Grants.gov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Graphic 10" descr="Server with solid fill">
            <a:extLst>
              <a:ext uri="{FF2B5EF4-FFF2-40B4-BE49-F238E27FC236}">
                <a16:creationId xmlns:a16="http://schemas.microsoft.com/office/drawing/2014/main" id="{66E58CE4-CE51-C14C-82CE-738A4EEE0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0" y="222350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042ECA-A2D7-5542-8B0C-A720A328553A}"/>
              </a:ext>
            </a:extLst>
          </p:cNvPr>
          <p:cNvSpPr txBox="1"/>
          <p:nvPr/>
        </p:nvSpPr>
        <p:spPr>
          <a:xfrm>
            <a:off x="5220019" y="31174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02837-22AC-EA44-B007-A8E3CE6536AB}"/>
              </a:ext>
            </a:extLst>
          </p:cNvPr>
          <p:cNvSpPr txBox="1"/>
          <p:nvPr/>
        </p:nvSpPr>
        <p:spPr>
          <a:xfrm>
            <a:off x="1376299" y="5077777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42A7F4F-6980-6143-B5F6-15F630A14798}"/>
              </a:ext>
            </a:extLst>
          </p:cNvPr>
          <p:cNvSpPr/>
          <p:nvPr/>
        </p:nvSpPr>
        <p:spPr>
          <a:xfrm>
            <a:off x="2444307" y="4357687"/>
            <a:ext cx="1272849" cy="962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File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89B58D1-16DA-A040-8800-C298380F86F0}"/>
              </a:ext>
            </a:extLst>
          </p:cNvPr>
          <p:cNvSpPr/>
          <p:nvPr/>
        </p:nvSpPr>
        <p:spPr>
          <a:xfrm>
            <a:off x="3964192" y="4357687"/>
            <a:ext cx="1330058" cy="962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 File</a:t>
            </a:r>
          </a:p>
        </p:txBody>
      </p:sp>
      <p:pic>
        <p:nvPicPr>
          <p:cNvPr id="23" name="Graphic 22" descr="Contract outline">
            <a:extLst>
              <a:ext uri="{FF2B5EF4-FFF2-40B4-BE49-F238E27FC236}">
                <a16:creationId xmlns:a16="http://schemas.microsoft.com/office/drawing/2014/main" id="{EFCB96C4-05F0-D944-BDA1-CA988A5EB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421" y="4036219"/>
            <a:ext cx="914400" cy="91440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DA5AC6-992B-7649-AE12-6154139651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827" b="2856"/>
          <a:stretch/>
        </p:blipFill>
        <p:spPr>
          <a:xfrm>
            <a:off x="6127462" y="2723691"/>
            <a:ext cx="5521356" cy="32199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B69CD0-8EF6-834B-B873-DD395A719A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6202" t="-3583" r="17034" b="-4210"/>
          <a:stretch/>
        </p:blipFill>
        <p:spPr>
          <a:xfrm>
            <a:off x="5707777" y="2223507"/>
            <a:ext cx="5941040" cy="6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52C4-DD7F-B64D-A5E7-A86B6DA1C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NIH, more things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B770D-8FAF-2B40-8B8A-6889795841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world might end on Jan 25, 2022 edition…</a:t>
            </a:r>
          </a:p>
        </p:txBody>
      </p:sp>
    </p:spTree>
    <p:extLst>
      <p:ext uri="{BB962C8B-B14F-4D97-AF65-F5344CB8AC3E}">
        <p14:creationId xmlns:p14="http://schemas.microsoft.com/office/powerpoint/2010/main" val="311942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D882-09F8-9440-94E3-CB8010BD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NOT-OD-21-109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C4F9-CCC3-C24E-A423-0B2150B00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eRA</a:t>
            </a:r>
            <a:r>
              <a:rPr lang="en-US" b="1" dirty="0"/>
              <a:t> Commons IDs to All Senior/Key Personnel</a:t>
            </a:r>
          </a:p>
          <a:p>
            <a:r>
              <a:rPr lang="en-US" dirty="0"/>
              <a:t>Targeting due dates on or after January 25, 2022, NIH, AHRQ, FDA, and ORD/VA will require all individuals listed on the R&amp;R Senior/Key Person Profile (Expanded) Form to have an </a:t>
            </a:r>
            <a:r>
              <a:rPr lang="en-US" dirty="0" err="1"/>
              <a:t>eRA</a:t>
            </a:r>
            <a:r>
              <a:rPr lang="en-US" dirty="0"/>
              <a:t> Commons username</a:t>
            </a:r>
          </a:p>
          <a:p>
            <a:r>
              <a:rPr lang="en-US" dirty="0"/>
              <a:t>Why? conflicts of interest in peer review (But conflicts of interest)</a:t>
            </a:r>
          </a:p>
          <a:p>
            <a:r>
              <a:rPr lang="en-US" dirty="0"/>
              <a:t>So, before Jan 25 it’s a </a:t>
            </a:r>
            <a:r>
              <a:rPr lang="en-US" b="1" dirty="0"/>
              <a:t>Warning</a:t>
            </a:r>
            <a:r>
              <a:rPr lang="en-US" dirty="0"/>
              <a:t>, after it’s going to be an </a:t>
            </a:r>
            <a:r>
              <a:rPr lang="en-US" b="1" dirty="0"/>
              <a:t>ERROR 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6D8EA8A0-F4D1-D343-84EB-53A93BC4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897" y="564357"/>
            <a:ext cx="1689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980</Words>
  <Application>Microsoft Macintosh PowerPoint</Application>
  <PresentationFormat>Widescreen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</vt:lpstr>
      <vt:lpstr>Office Theme</vt:lpstr>
      <vt:lpstr>Rain Meeting </vt:lpstr>
      <vt:lpstr>System to System</vt:lpstr>
      <vt:lpstr>Submission systems for B2B submission</vt:lpstr>
      <vt:lpstr>Status History: After submission</vt:lpstr>
      <vt:lpstr>Status History: Corrections Mode</vt:lpstr>
      <vt:lpstr>Status History: Withdrawal (before 2 days)</vt:lpstr>
      <vt:lpstr>Status History: Withdrawal (past 2 days)</vt:lpstr>
      <vt:lpstr>NIH, more things change</vt:lpstr>
      <vt:lpstr>NOT-OD-21-109</vt:lpstr>
      <vt:lpstr>NOT-OD-21-073 </vt:lpstr>
      <vt:lpstr>Biographical Sketch Format Page</vt:lpstr>
      <vt:lpstr>Biographical Sketch Format Page</vt:lpstr>
      <vt:lpstr>Other Support Format Page: Translation</vt:lpstr>
      <vt:lpstr>Other Support Format Page: Signature</vt:lpstr>
      <vt:lpstr>JIT Other Support Hint and Tricks: Signatures</vt:lpstr>
      <vt:lpstr>Other Support: Signature</vt:lpstr>
      <vt:lpstr>NIH Guidance for Other Support Page </vt:lpstr>
      <vt:lpstr>NIH Guidance for Other Support Page </vt:lpstr>
      <vt:lpstr>Biosketch NIH Validation</vt:lpstr>
      <vt:lpstr>JIT Other Support Hint and Tricks: Review</vt:lpstr>
      <vt:lpstr>JIT Review</vt:lpstr>
      <vt:lpstr>Formstack</vt:lpstr>
      <vt:lpstr>Form Stack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more things change </dc:title>
  <dc:creator>Steed, Garrett</dc:creator>
  <cp:lastModifiedBy>Steed, Garrett</cp:lastModifiedBy>
  <cp:revision>17</cp:revision>
  <dcterms:created xsi:type="dcterms:W3CDTF">2021-07-15T01:10:33Z</dcterms:created>
  <dcterms:modified xsi:type="dcterms:W3CDTF">2021-07-15T18:10:56Z</dcterms:modified>
</cp:coreProperties>
</file>