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2/20/2020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2/20/2020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2/20/2020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2/20/2020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2/20/2020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COMIRB@ucdenver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Human Subject Research and JITs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Cat Sutherland</a:t>
            </a:r>
          </a:p>
          <a:p>
            <a:r>
              <a:rPr lang="en-US" dirty="0" smtClean="0"/>
              <a:t>Assistant Director, COMIRB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6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Subject Research</a:t>
            </a:r>
          </a:p>
          <a:p>
            <a:r>
              <a:rPr lang="en-US" dirty="0" smtClean="0"/>
              <a:t>Exempt Categories</a:t>
            </a:r>
          </a:p>
          <a:p>
            <a:r>
              <a:rPr lang="en-US" dirty="0" smtClean="0"/>
              <a:t>Secondary Research</a:t>
            </a:r>
          </a:p>
          <a:p>
            <a:r>
              <a:rPr lang="en-US" dirty="0" smtClean="0"/>
              <a:t>JIT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0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Subject Research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en-US" sz="3200" dirty="0">
                <a:latin typeface="Calibri"/>
                <a:ea typeface="+mn-ea"/>
                <a:cs typeface="+mn-cs"/>
              </a:rPr>
              <a:t>a living person </a:t>
            </a:r>
            <a:r>
              <a:rPr lang="en-US" sz="3200" dirty="0" smtClean="0">
                <a:latin typeface="Calibri"/>
                <a:ea typeface="+mn-ea"/>
                <a:cs typeface="+mn-cs"/>
              </a:rPr>
              <a:t>about whom an </a:t>
            </a:r>
            <a:r>
              <a:rPr lang="en-US" sz="3200" dirty="0">
                <a:latin typeface="Calibri"/>
                <a:ea typeface="+mn-ea"/>
                <a:cs typeface="+mn-cs"/>
              </a:rPr>
              <a:t>investigator obtains</a:t>
            </a:r>
          </a:p>
          <a:p>
            <a:pPr lvl="1" defTabSz="914400">
              <a:spcBef>
                <a:spcPct val="20000"/>
              </a:spcBef>
              <a:buClrTx/>
              <a:buSzTx/>
              <a:buFont typeface="Arial" pitchFamily="34" charset="0"/>
              <a:buChar char="–"/>
            </a:pPr>
            <a:r>
              <a:rPr lang="en-US" sz="2800" dirty="0">
                <a:latin typeface="Calibri"/>
                <a:ea typeface="+mn-ea"/>
                <a:cs typeface="+mn-cs"/>
              </a:rPr>
              <a:t>data through intervention and/or interaction</a:t>
            </a:r>
          </a:p>
          <a:p>
            <a:pPr lvl="2" defTabSz="9144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en-US" sz="2400" dirty="0">
                <a:latin typeface="Calibri"/>
                <a:ea typeface="+mn-ea"/>
                <a:cs typeface="+mn-cs"/>
              </a:rPr>
              <a:t>e.g., surveys, interviews, drug studies</a:t>
            </a:r>
          </a:p>
          <a:p>
            <a:pPr lvl="1" defTabSz="914400">
              <a:spcBef>
                <a:spcPct val="20000"/>
              </a:spcBef>
              <a:buClrTx/>
              <a:buSzTx/>
              <a:buFont typeface="Arial" pitchFamily="34" charset="0"/>
              <a:buChar char="–"/>
            </a:pPr>
            <a:r>
              <a:rPr lang="en-US" sz="2800" dirty="0">
                <a:latin typeface="Calibri"/>
                <a:ea typeface="+mn-ea"/>
                <a:cs typeface="+mn-cs"/>
              </a:rPr>
              <a:t>identifiable private information</a:t>
            </a:r>
          </a:p>
          <a:p>
            <a:pPr lvl="2" defTabSz="9144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en-US" sz="2400" dirty="0">
                <a:latin typeface="Calibri"/>
                <a:ea typeface="+mn-ea"/>
                <a:cs typeface="+mn-cs"/>
              </a:rPr>
              <a:t>e.g., medical record review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57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Education Research</a:t>
            </a:r>
          </a:p>
          <a:p>
            <a:pPr lvl="1"/>
            <a:r>
              <a:rPr lang="en-US" dirty="0" smtClean="0"/>
              <a:t>Differences in curriculum, teaching styles, etc.</a:t>
            </a:r>
          </a:p>
          <a:p>
            <a:r>
              <a:rPr lang="en-US" dirty="0" smtClean="0"/>
              <a:t>2. Surveys, interviews</a:t>
            </a:r>
          </a:p>
          <a:p>
            <a:r>
              <a:rPr lang="en-US" dirty="0" smtClean="0"/>
              <a:t>3. Benign Behavioral Interventions</a:t>
            </a:r>
          </a:p>
          <a:p>
            <a:pPr lvl="1"/>
            <a:r>
              <a:rPr lang="en-US" dirty="0" smtClean="0"/>
              <a:t>Playing music during a computer test vs. no music</a:t>
            </a:r>
          </a:p>
          <a:p>
            <a:r>
              <a:rPr lang="en-US" dirty="0" smtClean="0"/>
              <a:t>4. Secondary Research</a:t>
            </a:r>
          </a:p>
          <a:p>
            <a:pPr lvl="1"/>
            <a:r>
              <a:rPr lang="en-US" dirty="0" smtClean="0"/>
              <a:t>Study of previously collected data or samples</a:t>
            </a:r>
          </a:p>
          <a:p>
            <a:pPr lvl="1"/>
            <a:r>
              <a:rPr lang="en-US" dirty="0" smtClean="0"/>
              <a:t>Not collected for the purposes of this research</a:t>
            </a:r>
          </a:p>
        </p:txBody>
      </p:sp>
    </p:spTree>
    <p:extLst>
      <p:ext uri="{BB962C8B-B14F-4D97-AF65-F5344CB8AC3E}">
        <p14:creationId xmlns:p14="http://schemas.microsoft.com/office/powerpoint/2010/main" val="41190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Gets tricky</a:t>
            </a:r>
          </a:p>
          <a:p>
            <a:r>
              <a:rPr lang="en-US" dirty="0" smtClean="0"/>
              <a:t>If an investigator on current grant was involved in initial data or sample collection, it is Human Subject Research.</a:t>
            </a:r>
          </a:p>
          <a:p>
            <a:pPr lvl="1"/>
            <a:r>
              <a:rPr lang="en-US" dirty="0" smtClean="0"/>
              <a:t>Ability to access identifiers – whether or not they intend to</a:t>
            </a:r>
          </a:p>
          <a:p>
            <a:pPr lvl="1"/>
            <a:r>
              <a:rPr lang="en-US" dirty="0" smtClean="0"/>
              <a:t>Exempt Category 4</a:t>
            </a:r>
          </a:p>
          <a:p>
            <a:r>
              <a:rPr lang="en-US" dirty="0" smtClean="0"/>
              <a:t>If not involved, it might be non-Human Subject Research.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8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2091018"/>
            <a:ext cx="8946541" cy="4195481"/>
          </a:xfrm>
        </p:spPr>
        <p:txBody>
          <a:bodyPr/>
          <a:lstStyle/>
          <a:p>
            <a:r>
              <a:rPr lang="en-US" dirty="0" smtClean="0"/>
              <a:t>Pre-award sends me an email with the grant and any IRB approvals that you have submitted to them</a:t>
            </a:r>
          </a:p>
          <a:p>
            <a:r>
              <a:rPr lang="en-US" dirty="0" smtClean="0"/>
              <a:t>I go into the </a:t>
            </a:r>
            <a:r>
              <a:rPr lang="en-US" dirty="0" err="1" smtClean="0"/>
              <a:t>InfoEd</a:t>
            </a:r>
            <a:r>
              <a:rPr lang="en-US" dirty="0" smtClean="0"/>
              <a:t> submission and check that the grant is consistent and is part of the </a:t>
            </a:r>
            <a:r>
              <a:rPr lang="en-US" dirty="0" err="1" smtClean="0"/>
              <a:t>InfoEd</a:t>
            </a:r>
            <a:r>
              <a:rPr lang="en-US" dirty="0" smtClean="0"/>
              <a:t> submission</a:t>
            </a:r>
          </a:p>
          <a:p>
            <a:pPr lvl="1"/>
            <a:r>
              <a:rPr lang="en-US" dirty="0" smtClean="0"/>
              <a:t>If it is, I confirm</a:t>
            </a:r>
          </a:p>
          <a:p>
            <a:pPr lvl="1"/>
            <a:r>
              <a:rPr lang="en-US" dirty="0" smtClean="0"/>
              <a:t>If it is not, I will likely email you for more information</a:t>
            </a:r>
          </a:p>
          <a:p>
            <a:r>
              <a:rPr lang="en-US" dirty="0" smtClean="0"/>
              <a:t>This is where we see lots of Secondary Research apps needed.</a:t>
            </a:r>
          </a:p>
          <a:p>
            <a:r>
              <a:rPr lang="en-US" dirty="0" smtClean="0"/>
              <a:t>Sometimes an amendment is needed to add the grant to the study.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37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COMIRB@ucdenver.edu</a:t>
            </a:r>
            <a:endParaRPr lang="en-US" dirty="0" smtClean="0"/>
          </a:p>
          <a:p>
            <a:r>
              <a:rPr lang="en-US" dirty="0" smtClean="0"/>
              <a:t>303-724-1055</a:t>
            </a:r>
          </a:p>
          <a:p>
            <a:endParaRPr lang="en-US" dirty="0"/>
          </a:p>
          <a:p>
            <a:r>
              <a:rPr lang="en-US" dirty="0" smtClean="0"/>
              <a:t>Catherine.Sutherland@cuanschutz.edu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41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5691A58EF95040A8D6DB42EFDE78EB" ma:contentTypeVersion="1" ma:contentTypeDescription="Create a new document." ma:contentTypeScope="" ma:versionID="33e118f51939280486c44fda5730745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810986b036840e28274f9fca8f918e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7BEFE3A-91ED-413B-8B6F-102ABB23DAA4}"/>
</file>

<file path=customXml/itemProps2.xml><?xml version="1.0" encoding="utf-8"?>
<ds:datastoreItem xmlns:ds="http://schemas.openxmlformats.org/officeDocument/2006/customXml" ds:itemID="{7EABE721-F8BC-48DE-AE69-25BD7ABE43D9}"/>
</file>

<file path=customXml/itemProps3.xml><?xml version="1.0" encoding="utf-8"?>
<ds:datastoreItem xmlns:ds="http://schemas.openxmlformats.org/officeDocument/2006/customXml" ds:itemID="{EA4DD471-0867-4131-8068-879EB8181CE8}"/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56</TotalTime>
  <Words>246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Ion</vt:lpstr>
      <vt:lpstr>Human Subject Research and JITs</vt:lpstr>
      <vt:lpstr>Topics</vt:lpstr>
      <vt:lpstr>Human Subject Research </vt:lpstr>
      <vt:lpstr>Exempt</vt:lpstr>
      <vt:lpstr>Secondary Research</vt:lpstr>
      <vt:lpstr>JIT Process</vt:lpstr>
      <vt:lpstr>Questions and Help</vt:lpstr>
    </vt:vector>
  </TitlesOfParts>
  <Company>University of Colorado Denver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Subject Research and JITs</dc:title>
  <dc:creator>Sutherland, Catherine</dc:creator>
  <cp:lastModifiedBy>TSS</cp:lastModifiedBy>
  <cp:revision>5</cp:revision>
  <dcterms:created xsi:type="dcterms:W3CDTF">2020-02-20T16:40:33Z</dcterms:created>
  <dcterms:modified xsi:type="dcterms:W3CDTF">2020-02-20T17:50:49Z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0x010100CF5691A58EF95040A8D6DB42EFDE78EB</vt:lpwstr>
  </property>
</Properties>
</file>