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3"/>
  </p:notesMasterIdLst>
  <p:sldIdLst>
    <p:sldId id="256" r:id="rId2"/>
    <p:sldId id="259" r:id="rId3"/>
    <p:sldId id="263" r:id="rId4"/>
    <p:sldId id="260" r:id="rId5"/>
    <p:sldId id="262" r:id="rId6"/>
    <p:sldId id="264" r:id="rId7"/>
    <p:sldId id="265" r:id="rId8"/>
    <p:sldId id="266" r:id="rId9"/>
    <p:sldId id="267" r:id="rId10"/>
    <p:sldId id="268" r:id="rId11"/>
    <p:sldId id="270" r:id="rId12"/>
    <p:sldId id="271" r:id="rId13"/>
    <p:sldId id="272" r:id="rId14"/>
    <p:sldId id="300" r:id="rId15"/>
    <p:sldId id="275" r:id="rId16"/>
    <p:sldId id="273" r:id="rId17"/>
    <p:sldId id="274" r:id="rId18"/>
    <p:sldId id="276" r:id="rId19"/>
    <p:sldId id="301" r:id="rId20"/>
    <p:sldId id="277" r:id="rId21"/>
    <p:sldId id="278" r:id="rId22"/>
    <p:sldId id="29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9B"/>
    <a:srgbClr val="244C5A"/>
    <a:srgbClr val="A1C7CB"/>
    <a:srgbClr val="98CED4"/>
    <a:srgbClr val="C1E2E5"/>
    <a:srgbClr val="3A848C"/>
    <a:srgbClr val="28939D"/>
    <a:srgbClr val="CFB87C"/>
    <a:srgbClr val="767676"/>
    <a:srgbClr val="F1E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C52A7-3556-4FED-A6DD-434A247DA48E}" v="3" dt="2025-01-17T00:28:48.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4658"/>
  </p:normalViewPr>
  <p:slideViewPr>
    <p:cSldViewPr snapToGrid="0" showGuides="1">
      <p:cViewPr varScale="1">
        <p:scale>
          <a:sx n="120" d="100"/>
          <a:sy n="120" d="100"/>
        </p:scale>
        <p:origin x="840" y="184"/>
      </p:cViewPr>
      <p:guideLst>
        <p:guide orient="horz" pos="840"/>
        <p:guide pos="216"/>
      </p:guideLst>
    </p:cSldViewPr>
  </p:slideViewPr>
  <p:outlineViewPr>
    <p:cViewPr>
      <p:scale>
        <a:sx n="33" d="100"/>
        <a:sy n="33" d="100"/>
      </p:scale>
      <p:origin x="0" y="-69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4CF9F-63DC-4F82-9B24-57B8121069F4}"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F13C0-8A1E-472A-AA07-DAD69AF8981A}" type="slidenum">
              <a:rPr lang="en-US" smtClean="0"/>
              <a:t>‹#›</a:t>
            </a:fld>
            <a:endParaRPr lang="en-US"/>
          </a:p>
        </p:txBody>
      </p:sp>
    </p:spTree>
    <p:extLst>
      <p:ext uri="{BB962C8B-B14F-4D97-AF65-F5344CB8AC3E}">
        <p14:creationId xmlns:p14="http://schemas.microsoft.com/office/powerpoint/2010/main" val="105547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a:t>
            </a:fld>
            <a:endParaRPr lang="en-US"/>
          </a:p>
        </p:txBody>
      </p:sp>
    </p:spTree>
    <p:extLst>
      <p:ext uri="{BB962C8B-B14F-4D97-AF65-F5344CB8AC3E}">
        <p14:creationId xmlns:p14="http://schemas.microsoft.com/office/powerpoint/2010/main" val="2983108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10</a:t>
            </a:fld>
            <a:endParaRPr lang="en-US"/>
          </a:p>
        </p:txBody>
      </p:sp>
    </p:spTree>
    <p:extLst>
      <p:ext uri="{BB962C8B-B14F-4D97-AF65-F5344CB8AC3E}">
        <p14:creationId xmlns:p14="http://schemas.microsoft.com/office/powerpoint/2010/main" val="277072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11</a:t>
            </a:fld>
            <a:endParaRPr lang="en-US"/>
          </a:p>
        </p:txBody>
      </p:sp>
    </p:spTree>
    <p:extLst>
      <p:ext uri="{BB962C8B-B14F-4D97-AF65-F5344CB8AC3E}">
        <p14:creationId xmlns:p14="http://schemas.microsoft.com/office/powerpoint/2010/main" val="86788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12</a:t>
            </a:fld>
            <a:endParaRPr lang="en-US"/>
          </a:p>
        </p:txBody>
      </p:sp>
    </p:spTree>
    <p:extLst>
      <p:ext uri="{BB962C8B-B14F-4D97-AF65-F5344CB8AC3E}">
        <p14:creationId xmlns:p14="http://schemas.microsoft.com/office/powerpoint/2010/main" val="1224752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13</a:t>
            </a:fld>
            <a:endParaRPr lang="en-US"/>
          </a:p>
        </p:txBody>
      </p:sp>
    </p:spTree>
    <p:extLst>
      <p:ext uri="{BB962C8B-B14F-4D97-AF65-F5344CB8AC3E}">
        <p14:creationId xmlns:p14="http://schemas.microsoft.com/office/powerpoint/2010/main" val="2173589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14</a:t>
            </a:fld>
            <a:endParaRPr lang="en-US"/>
          </a:p>
        </p:txBody>
      </p:sp>
    </p:spTree>
    <p:extLst>
      <p:ext uri="{BB962C8B-B14F-4D97-AF65-F5344CB8AC3E}">
        <p14:creationId xmlns:p14="http://schemas.microsoft.com/office/powerpoint/2010/main" val="73768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15</a:t>
            </a:fld>
            <a:endParaRPr lang="en-US"/>
          </a:p>
        </p:txBody>
      </p:sp>
    </p:spTree>
    <p:extLst>
      <p:ext uri="{BB962C8B-B14F-4D97-AF65-F5344CB8AC3E}">
        <p14:creationId xmlns:p14="http://schemas.microsoft.com/office/powerpoint/2010/main" val="94823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16</a:t>
            </a:fld>
            <a:endParaRPr lang="en-US"/>
          </a:p>
        </p:txBody>
      </p:sp>
    </p:spTree>
    <p:extLst>
      <p:ext uri="{BB962C8B-B14F-4D97-AF65-F5344CB8AC3E}">
        <p14:creationId xmlns:p14="http://schemas.microsoft.com/office/powerpoint/2010/main" val="3643990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17</a:t>
            </a:fld>
            <a:endParaRPr lang="en-US"/>
          </a:p>
        </p:txBody>
      </p:sp>
    </p:spTree>
    <p:extLst>
      <p:ext uri="{BB962C8B-B14F-4D97-AF65-F5344CB8AC3E}">
        <p14:creationId xmlns:p14="http://schemas.microsoft.com/office/powerpoint/2010/main" val="175071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18</a:t>
            </a:fld>
            <a:endParaRPr lang="en-US"/>
          </a:p>
        </p:txBody>
      </p:sp>
    </p:spTree>
    <p:extLst>
      <p:ext uri="{BB962C8B-B14F-4D97-AF65-F5344CB8AC3E}">
        <p14:creationId xmlns:p14="http://schemas.microsoft.com/office/powerpoint/2010/main" val="3256789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7C68-2A5C-B699-0190-C04D0F844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3126B-7D09-AD62-0CB6-DF193B209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AD324-C4BA-5217-7359-9C8044129A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65C2A2-7C57-F47A-0E49-FB7224ADDB9F}"/>
              </a:ext>
            </a:extLst>
          </p:cNvPr>
          <p:cNvSpPr>
            <a:spLocks noGrp="1"/>
          </p:cNvSpPr>
          <p:nvPr>
            <p:ph type="sldNum" sz="quarter" idx="5"/>
          </p:nvPr>
        </p:nvSpPr>
        <p:spPr/>
        <p:txBody>
          <a:bodyPr/>
          <a:lstStyle/>
          <a:p>
            <a:fld id="{42CF13C0-8A1E-472A-AA07-DAD69AF8981A}" type="slidenum">
              <a:rPr lang="en-US" smtClean="0"/>
              <a:t>19</a:t>
            </a:fld>
            <a:endParaRPr lang="en-US"/>
          </a:p>
        </p:txBody>
      </p:sp>
    </p:spTree>
    <p:extLst>
      <p:ext uri="{BB962C8B-B14F-4D97-AF65-F5344CB8AC3E}">
        <p14:creationId xmlns:p14="http://schemas.microsoft.com/office/powerpoint/2010/main" val="203517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a:t>
            </a:fld>
            <a:endParaRPr lang="en-US"/>
          </a:p>
        </p:txBody>
      </p:sp>
    </p:spTree>
    <p:extLst>
      <p:ext uri="{BB962C8B-B14F-4D97-AF65-F5344CB8AC3E}">
        <p14:creationId xmlns:p14="http://schemas.microsoft.com/office/powerpoint/2010/main" val="3799439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20</a:t>
            </a:fld>
            <a:endParaRPr lang="en-US"/>
          </a:p>
        </p:txBody>
      </p:sp>
    </p:spTree>
    <p:extLst>
      <p:ext uri="{BB962C8B-B14F-4D97-AF65-F5344CB8AC3E}">
        <p14:creationId xmlns:p14="http://schemas.microsoft.com/office/powerpoint/2010/main" val="1690586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21</a:t>
            </a:fld>
            <a:endParaRPr lang="en-US"/>
          </a:p>
        </p:txBody>
      </p:sp>
    </p:spTree>
    <p:extLst>
      <p:ext uri="{BB962C8B-B14F-4D97-AF65-F5344CB8AC3E}">
        <p14:creationId xmlns:p14="http://schemas.microsoft.com/office/powerpoint/2010/main" val="3534703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22</a:t>
            </a:fld>
            <a:endParaRPr lang="en-US"/>
          </a:p>
        </p:txBody>
      </p:sp>
    </p:spTree>
    <p:extLst>
      <p:ext uri="{BB962C8B-B14F-4D97-AF65-F5344CB8AC3E}">
        <p14:creationId xmlns:p14="http://schemas.microsoft.com/office/powerpoint/2010/main" val="119168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23</a:t>
            </a:fld>
            <a:endParaRPr lang="en-US"/>
          </a:p>
        </p:txBody>
      </p:sp>
    </p:spTree>
    <p:extLst>
      <p:ext uri="{BB962C8B-B14F-4D97-AF65-F5344CB8AC3E}">
        <p14:creationId xmlns:p14="http://schemas.microsoft.com/office/powerpoint/2010/main" val="63587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24</a:t>
            </a:fld>
            <a:endParaRPr lang="en-US"/>
          </a:p>
        </p:txBody>
      </p:sp>
    </p:spTree>
    <p:extLst>
      <p:ext uri="{BB962C8B-B14F-4D97-AF65-F5344CB8AC3E}">
        <p14:creationId xmlns:p14="http://schemas.microsoft.com/office/powerpoint/2010/main" val="32051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25</a:t>
            </a:fld>
            <a:endParaRPr lang="en-US"/>
          </a:p>
        </p:txBody>
      </p:sp>
    </p:spTree>
    <p:extLst>
      <p:ext uri="{BB962C8B-B14F-4D97-AF65-F5344CB8AC3E}">
        <p14:creationId xmlns:p14="http://schemas.microsoft.com/office/powerpoint/2010/main" val="240660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26</a:t>
            </a:fld>
            <a:endParaRPr lang="en-US"/>
          </a:p>
        </p:txBody>
      </p:sp>
    </p:spTree>
    <p:extLst>
      <p:ext uri="{BB962C8B-B14F-4D97-AF65-F5344CB8AC3E}">
        <p14:creationId xmlns:p14="http://schemas.microsoft.com/office/powerpoint/2010/main" val="834155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27</a:t>
            </a:fld>
            <a:endParaRPr lang="en-US"/>
          </a:p>
        </p:txBody>
      </p:sp>
    </p:spTree>
    <p:extLst>
      <p:ext uri="{BB962C8B-B14F-4D97-AF65-F5344CB8AC3E}">
        <p14:creationId xmlns:p14="http://schemas.microsoft.com/office/powerpoint/2010/main" val="848221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28</a:t>
            </a:fld>
            <a:endParaRPr lang="en-US"/>
          </a:p>
        </p:txBody>
      </p:sp>
    </p:spTree>
    <p:extLst>
      <p:ext uri="{BB962C8B-B14F-4D97-AF65-F5344CB8AC3E}">
        <p14:creationId xmlns:p14="http://schemas.microsoft.com/office/powerpoint/2010/main" val="158418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29</a:t>
            </a:fld>
            <a:endParaRPr lang="en-US"/>
          </a:p>
        </p:txBody>
      </p:sp>
    </p:spTree>
    <p:extLst>
      <p:ext uri="{BB962C8B-B14F-4D97-AF65-F5344CB8AC3E}">
        <p14:creationId xmlns:p14="http://schemas.microsoft.com/office/powerpoint/2010/main" val="199535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a:t>
            </a:fld>
            <a:endParaRPr lang="en-US"/>
          </a:p>
        </p:txBody>
      </p:sp>
    </p:spTree>
    <p:extLst>
      <p:ext uri="{BB962C8B-B14F-4D97-AF65-F5344CB8AC3E}">
        <p14:creationId xmlns:p14="http://schemas.microsoft.com/office/powerpoint/2010/main" val="1027172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30</a:t>
            </a:fld>
            <a:endParaRPr lang="en-US"/>
          </a:p>
        </p:txBody>
      </p:sp>
    </p:spTree>
    <p:extLst>
      <p:ext uri="{BB962C8B-B14F-4D97-AF65-F5344CB8AC3E}">
        <p14:creationId xmlns:p14="http://schemas.microsoft.com/office/powerpoint/2010/main" val="2382387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31</a:t>
            </a:fld>
            <a:endParaRPr lang="en-US"/>
          </a:p>
        </p:txBody>
      </p:sp>
    </p:spTree>
    <p:extLst>
      <p:ext uri="{BB962C8B-B14F-4D97-AF65-F5344CB8AC3E}">
        <p14:creationId xmlns:p14="http://schemas.microsoft.com/office/powerpoint/2010/main" val="153453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32</a:t>
            </a:fld>
            <a:endParaRPr lang="en-US"/>
          </a:p>
        </p:txBody>
      </p:sp>
    </p:spTree>
    <p:extLst>
      <p:ext uri="{BB962C8B-B14F-4D97-AF65-F5344CB8AC3E}">
        <p14:creationId xmlns:p14="http://schemas.microsoft.com/office/powerpoint/2010/main" val="2497006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33</a:t>
            </a:fld>
            <a:endParaRPr lang="en-US"/>
          </a:p>
        </p:txBody>
      </p:sp>
    </p:spTree>
    <p:extLst>
      <p:ext uri="{BB962C8B-B14F-4D97-AF65-F5344CB8AC3E}">
        <p14:creationId xmlns:p14="http://schemas.microsoft.com/office/powerpoint/2010/main" val="391145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34</a:t>
            </a:fld>
            <a:endParaRPr lang="en-US"/>
          </a:p>
        </p:txBody>
      </p:sp>
    </p:spTree>
    <p:extLst>
      <p:ext uri="{BB962C8B-B14F-4D97-AF65-F5344CB8AC3E}">
        <p14:creationId xmlns:p14="http://schemas.microsoft.com/office/powerpoint/2010/main" val="1932035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35</a:t>
            </a:fld>
            <a:endParaRPr lang="en-US"/>
          </a:p>
        </p:txBody>
      </p:sp>
    </p:spTree>
    <p:extLst>
      <p:ext uri="{BB962C8B-B14F-4D97-AF65-F5344CB8AC3E}">
        <p14:creationId xmlns:p14="http://schemas.microsoft.com/office/powerpoint/2010/main" val="2065172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36</a:t>
            </a:fld>
            <a:endParaRPr lang="en-US"/>
          </a:p>
        </p:txBody>
      </p:sp>
    </p:spTree>
    <p:extLst>
      <p:ext uri="{BB962C8B-B14F-4D97-AF65-F5344CB8AC3E}">
        <p14:creationId xmlns:p14="http://schemas.microsoft.com/office/powerpoint/2010/main" val="2654185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37</a:t>
            </a:fld>
            <a:endParaRPr lang="en-US"/>
          </a:p>
        </p:txBody>
      </p:sp>
    </p:spTree>
    <p:extLst>
      <p:ext uri="{BB962C8B-B14F-4D97-AF65-F5344CB8AC3E}">
        <p14:creationId xmlns:p14="http://schemas.microsoft.com/office/powerpoint/2010/main" val="2895890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38</a:t>
            </a:fld>
            <a:endParaRPr lang="en-US"/>
          </a:p>
        </p:txBody>
      </p:sp>
    </p:spTree>
    <p:extLst>
      <p:ext uri="{BB962C8B-B14F-4D97-AF65-F5344CB8AC3E}">
        <p14:creationId xmlns:p14="http://schemas.microsoft.com/office/powerpoint/2010/main" val="410376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39</a:t>
            </a:fld>
            <a:endParaRPr lang="en-US"/>
          </a:p>
        </p:txBody>
      </p:sp>
    </p:spTree>
    <p:extLst>
      <p:ext uri="{BB962C8B-B14F-4D97-AF65-F5344CB8AC3E}">
        <p14:creationId xmlns:p14="http://schemas.microsoft.com/office/powerpoint/2010/main" val="165661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4</a:t>
            </a:fld>
            <a:endParaRPr lang="en-US"/>
          </a:p>
        </p:txBody>
      </p:sp>
    </p:spTree>
    <p:extLst>
      <p:ext uri="{BB962C8B-B14F-4D97-AF65-F5344CB8AC3E}">
        <p14:creationId xmlns:p14="http://schemas.microsoft.com/office/powerpoint/2010/main" val="964898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40</a:t>
            </a:fld>
            <a:endParaRPr lang="en-US"/>
          </a:p>
        </p:txBody>
      </p:sp>
    </p:spTree>
    <p:extLst>
      <p:ext uri="{BB962C8B-B14F-4D97-AF65-F5344CB8AC3E}">
        <p14:creationId xmlns:p14="http://schemas.microsoft.com/office/powerpoint/2010/main" val="1719739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41</a:t>
            </a:fld>
            <a:endParaRPr lang="en-US"/>
          </a:p>
        </p:txBody>
      </p:sp>
    </p:spTree>
    <p:extLst>
      <p:ext uri="{BB962C8B-B14F-4D97-AF65-F5344CB8AC3E}">
        <p14:creationId xmlns:p14="http://schemas.microsoft.com/office/powerpoint/2010/main" val="12065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5</a:t>
            </a:fld>
            <a:endParaRPr lang="en-US"/>
          </a:p>
        </p:txBody>
      </p:sp>
    </p:spTree>
    <p:extLst>
      <p:ext uri="{BB962C8B-B14F-4D97-AF65-F5344CB8AC3E}">
        <p14:creationId xmlns:p14="http://schemas.microsoft.com/office/powerpoint/2010/main" val="52462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6</a:t>
            </a:fld>
            <a:endParaRPr lang="en-US"/>
          </a:p>
        </p:txBody>
      </p:sp>
    </p:spTree>
    <p:extLst>
      <p:ext uri="{BB962C8B-B14F-4D97-AF65-F5344CB8AC3E}">
        <p14:creationId xmlns:p14="http://schemas.microsoft.com/office/powerpoint/2010/main" val="244650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7</a:t>
            </a:fld>
            <a:endParaRPr lang="en-US"/>
          </a:p>
        </p:txBody>
      </p:sp>
    </p:spTree>
    <p:extLst>
      <p:ext uri="{BB962C8B-B14F-4D97-AF65-F5344CB8AC3E}">
        <p14:creationId xmlns:p14="http://schemas.microsoft.com/office/powerpoint/2010/main" val="344166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F13C0-8A1E-472A-AA07-DAD69AF8981A}" type="slidenum">
              <a:rPr lang="en-US" smtClean="0"/>
              <a:t>8</a:t>
            </a:fld>
            <a:endParaRPr lang="en-US"/>
          </a:p>
        </p:txBody>
      </p:sp>
    </p:spTree>
    <p:extLst>
      <p:ext uri="{BB962C8B-B14F-4D97-AF65-F5344CB8AC3E}">
        <p14:creationId xmlns:p14="http://schemas.microsoft.com/office/powerpoint/2010/main" val="101010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F13C0-8A1E-472A-AA07-DAD69AF8981A}" type="slidenum">
              <a:rPr lang="en-US" smtClean="0"/>
              <a:t>9</a:t>
            </a:fld>
            <a:endParaRPr lang="en-US"/>
          </a:p>
        </p:txBody>
      </p:sp>
    </p:spTree>
    <p:extLst>
      <p:ext uri="{BB962C8B-B14F-4D97-AF65-F5344CB8AC3E}">
        <p14:creationId xmlns:p14="http://schemas.microsoft.com/office/powerpoint/2010/main" val="368679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C4BD-3F88-83DC-B3A9-CD2BC35B77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FACE4-60AB-8733-EAC1-E11A2B1DB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6AC809-BEA2-2AF8-9762-FC0D9316D18F}"/>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D38A5A29-90FA-94C5-6695-742ECCB55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ABC05-E58E-0A23-44A9-9F379503C596}"/>
              </a:ext>
            </a:extLst>
          </p:cNvPr>
          <p:cNvSpPr>
            <a:spLocks noGrp="1"/>
          </p:cNvSpPr>
          <p:nvPr>
            <p:ph type="sldNum" sz="quarter" idx="12"/>
          </p:nvPr>
        </p:nvSpPr>
        <p:spPr/>
        <p:txBody>
          <a:bodyPr/>
          <a:lstStyle/>
          <a:p>
            <a:fld id="{D7C4BAE6-002D-434A-9ACE-1F0C88E5DDF2}" type="slidenum">
              <a:rPr lang="en-US" smtClean="0"/>
              <a:pPr/>
              <a:t>‹#›</a:t>
            </a:fld>
            <a:endParaRPr lang="en-US" dirty="0"/>
          </a:p>
        </p:txBody>
      </p:sp>
      <p:sp>
        <p:nvSpPr>
          <p:cNvPr id="7" name="Rectangle 6">
            <a:extLst>
              <a:ext uri="{FF2B5EF4-FFF2-40B4-BE49-F238E27FC236}">
                <a16:creationId xmlns:a16="http://schemas.microsoft.com/office/drawing/2014/main" id="{7A24C4A7-4247-453C-B70B-59DF987A1EFD}"/>
              </a:ext>
            </a:extLst>
          </p:cNvPr>
          <p:cNvSpPr/>
          <p:nvPr userDrawn="1"/>
        </p:nvSpPr>
        <p:spPr bwMode="white">
          <a:xfrm>
            <a:off x="0" y="6596063"/>
            <a:ext cx="12191999" cy="280225"/>
          </a:xfrm>
          <a:prstGeom prst="rect">
            <a:avLst/>
          </a:prstGeom>
          <a:solidFill>
            <a:srgbClr val="A1C7C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9">
            <a:extLst>
              <a:ext uri="{FF2B5EF4-FFF2-40B4-BE49-F238E27FC236}">
                <a16:creationId xmlns:a16="http://schemas.microsoft.com/office/drawing/2014/main" id="{BBCAC43C-C23A-5D7A-A187-0C762DB20D01}"/>
              </a:ext>
            </a:extLst>
          </p:cNvPr>
          <p:cNvSpPr/>
          <p:nvPr userDrawn="1"/>
        </p:nvSpPr>
        <p:spPr>
          <a:xfrm>
            <a:off x="0" y="6620256"/>
            <a:ext cx="484632" cy="2286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9" name="Rectangle 9">
            <a:extLst>
              <a:ext uri="{FF2B5EF4-FFF2-40B4-BE49-F238E27FC236}">
                <a16:creationId xmlns:a16="http://schemas.microsoft.com/office/drawing/2014/main" id="{0CC6470E-FD68-7D16-153A-5D649ED7DD05}"/>
              </a:ext>
            </a:extLst>
          </p:cNvPr>
          <p:cNvSpPr/>
          <p:nvPr userDrawn="1"/>
        </p:nvSpPr>
        <p:spPr>
          <a:xfrm>
            <a:off x="2429092" y="6620256"/>
            <a:ext cx="7333816" cy="2286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a:extLst>
              <a:ext uri="{FF2B5EF4-FFF2-40B4-BE49-F238E27FC236}">
                <a16:creationId xmlns:a16="http://schemas.microsoft.com/office/drawing/2014/main" id="{6D1478A7-1657-E759-F574-610386F814CE}"/>
              </a:ext>
            </a:extLst>
          </p:cNvPr>
          <p:cNvSpPr/>
          <p:nvPr userDrawn="1"/>
        </p:nvSpPr>
        <p:spPr>
          <a:xfrm>
            <a:off x="512063" y="6620256"/>
            <a:ext cx="1888237" cy="2286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sp>
        <p:nvSpPr>
          <p:cNvPr id="11" name="Rectangle 9">
            <a:extLst>
              <a:ext uri="{FF2B5EF4-FFF2-40B4-BE49-F238E27FC236}">
                <a16:creationId xmlns:a16="http://schemas.microsoft.com/office/drawing/2014/main" id="{DBAEB913-B6FA-2BD6-BF73-ED6B656DCE4A}"/>
              </a:ext>
            </a:extLst>
          </p:cNvPr>
          <p:cNvSpPr/>
          <p:nvPr userDrawn="1"/>
        </p:nvSpPr>
        <p:spPr>
          <a:xfrm>
            <a:off x="9791699" y="6620256"/>
            <a:ext cx="2400298" cy="228600"/>
          </a:xfrm>
          <a:prstGeom prst="rect">
            <a:avLst/>
          </a:prstGeom>
          <a:solidFill>
            <a:srgbClr val="EAEAE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Date Placeholder 3">
            <a:extLst>
              <a:ext uri="{FF2B5EF4-FFF2-40B4-BE49-F238E27FC236}">
                <a16:creationId xmlns:a16="http://schemas.microsoft.com/office/drawing/2014/main" id="{480D9594-DDBF-6E7F-6BE7-B55661A3A42F}"/>
              </a:ext>
            </a:extLst>
          </p:cNvPr>
          <p:cNvSpPr txBox="1">
            <a:spLocks/>
          </p:cNvSpPr>
          <p:nvPr userDrawn="1"/>
        </p:nvSpPr>
        <p:spPr>
          <a:xfrm>
            <a:off x="2427731" y="6620256"/>
            <a:ext cx="7335177" cy="227523"/>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Faculty Shared Governance Report: CU Denver’s Colleges, Schools and Library</a:t>
            </a:r>
          </a:p>
        </p:txBody>
      </p:sp>
      <p:sp>
        <p:nvSpPr>
          <p:cNvPr id="13" name="Date Placeholder 3">
            <a:extLst>
              <a:ext uri="{FF2B5EF4-FFF2-40B4-BE49-F238E27FC236}">
                <a16:creationId xmlns:a16="http://schemas.microsoft.com/office/drawing/2014/main" id="{5EB9D280-7A24-F08D-AA67-14F98A246DE0}"/>
              </a:ext>
            </a:extLst>
          </p:cNvPr>
          <p:cNvSpPr txBox="1">
            <a:spLocks/>
          </p:cNvSpPr>
          <p:nvPr userDrawn="1"/>
        </p:nvSpPr>
        <p:spPr>
          <a:xfrm>
            <a:off x="9790338" y="6620256"/>
            <a:ext cx="2374229" cy="22860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Peter Anthamatten</a:t>
            </a:r>
          </a:p>
        </p:txBody>
      </p:sp>
      <p:sp>
        <p:nvSpPr>
          <p:cNvPr id="14" name="Date Placeholder 3">
            <a:extLst>
              <a:ext uri="{FF2B5EF4-FFF2-40B4-BE49-F238E27FC236}">
                <a16:creationId xmlns:a16="http://schemas.microsoft.com/office/drawing/2014/main" id="{9D1398AB-5098-15A5-CB90-558B39E59064}"/>
              </a:ext>
            </a:extLst>
          </p:cNvPr>
          <p:cNvSpPr txBox="1">
            <a:spLocks/>
          </p:cNvSpPr>
          <p:nvPr userDrawn="1"/>
        </p:nvSpPr>
        <p:spPr>
          <a:xfrm>
            <a:off x="509343" y="6620256"/>
            <a:ext cx="1888238" cy="22860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October 7, 2024</a:t>
            </a:r>
          </a:p>
        </p:txBody>
      </p:sp>
    </p:spTree>
    <p:extLst>
      <p:ext uri="{BB962C8B-B14F-4D97-AF65-F5344CB8AC3E}">
        <p14:creationId xmlns:p14="http://schemas.microsoft.com/office/powerpoint/2010/main" val="2263894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58EB-1A28-E371-B160-7136DC8D7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08D72-9130-47DE-A95E-F69341260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3D257-1F19-5233-DB80-49A68F4E8A0E}"/>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5F271294-AA28-29DC-02E4-DC24AEAF4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1B3C1-227F-9881-007C-D47A0D0D1640}"/>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411385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E3393-B384-562C-D29E-7A88772B1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E9C1D-4370-537D-0F98-B225673669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B6F10-9D41-3A80-7FB5-DF597343520F}"/>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C726FE26-D96E-9500-1B64-6457B5EF2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F4324-8E04-55FA-7670-6FE22B9C50EB}"/>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180118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4501-B9E5-9A84-68C8-57118462F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ED124-86CE-6CC8-EEAE-33CFDCA42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8D945-1B9B-80A9-606C-30AC48716E20}"/>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CD4AC1FA-88BA-55C6-6CA0-078635E5D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71DDA-CD1D-C38E-7E1C-2910C9AEC530}"/>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312435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29EF-CE5D-9F35-EBCC-DCD05671A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2E05D-BB21-FBA5-E683-7146546DB3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FE585-EC09-A82C-B10D-6DE8355023C5}"/>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74848E9F-13A0-E819-683A-218E3A7E3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CE40C-A1EB-15D2-A8DD-75B739CB830F}"/>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138066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11F1-304F-2519-EC7E-92BCFE9FB4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BBD67-59DF-4954-84D3-26B09A983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A48C4-FE82-8D13-3A4D-E8E928F375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41CFB3-1959-17FE-0F08-2BD074ADBBE4}"/>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6" name="Footer Placeholder 5">
            <a:extLst>
              <a:ext uri="{FF2B5EF4-FFF2-40B4-BE49-F238E27FC236}">
                <a16:creationId xmlns:a16="http://schemas.microsoft.com/office/drawing/2014/main" id="{C3C99E7A-58C1-69B9-8D00-CF8C5E93C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FBB3A-0963-8CE4-B567-6D9AA0135D0E}"/>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112916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6D2B-CC2F-2C3E-7FFB-546D8C3727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FAF491-D73A-F0B9-75C0-A965AF632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A015F-67BA-C81E-66CF-04C9673374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80FE0D-D094-EC40-0136-8E48612513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712FE-E452-B30B-D144-F6499EA58E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D421D5-0847-C169-09B3-5A405426BC60}"/>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8" name="Footer Placeholder 7">
            <a:extLst>
              <a:ext uri="{FF2B5EF4-FFF2-40B4-BE49-F238E27FC236}">
                <a16:creationId xmlns:a16="http://schemas.microsoft.com/office/drawing/2014/main" id="{016E0493-C232-32F6-6EE4-34B9F08045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1FCE1E-57ED-A2AE-7D20-2FAE5B06C180}"/>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8681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490D-3B58-4EB8-9A62-B7D9D75CAE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706FB-6B4A-969D-F817-1B2D1DD73B80}"/>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4" name="Footer Placeholder 3">
            <a:extLst>
              <a:ext uri="{FF2B5EF4-FFF2-40B4-BE49-F238E27FC236}">
                <a16:creationId xmlns:a16="http://schemas.microsoft.com/office/drawing/2014/main" id="{CAB40D60-6655-8138-077C-8AEDDF2B2A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B7125F-A761-4ACA-9EFC-5D6B0339181B}"/>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79304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AACE3-AA6E-6928-F82B-75F9739DF512}"/>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3" name="Footer Placeholder 2">
            <a:extLst>
              <a:ext uri="{FF2B5EF4-FFF2-40B4-BE49-F238E27FC236}">
                <a16:creationId xmlns:a16="http://schemas.microsoft.com/office/drawing/2014/main" id="{C504C2CC-4E1F-E82E-8899-9E4E661D34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0C895-932C-EB78-29A3-5C4FA19D38B1}"/>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229062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8038-B8A6-1867-3A9A-0AFFC4C06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994B14-A316-E86F-5E09-90215185CC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B72E7-2A29-2F55-5CBE-51039ED9C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B336C-41A2-821B-FF45-87B62BF08EFA}"/>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6" name="Footer Placeholder 5">
            <a:extLst>
              <a:ext uri="{FF2B5EF4-FFF2-40B4-BE49-F238E27FC236}">
                <a16:creationId xmlns:a16="http://schemas.microsoft.com/office/drawing/2014/main" id="{251A4181-B92E-8B1A-8750-B2626DDBD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40E7F-473E-354D-58E6-CF3E6837FEFD}"/>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413499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97B5-2C6A-C551-D3AB-91DD1D8C9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B8A38-BFF6-B4DA-12C2-039BD367C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0CC327-7F3F-1EA6-BC89-7DC8DE444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5AE85-D59E-9DD6-E7F7-D5381F9C8AC5}"/>
              </a:ext>
            </a:extLst>
          </p:cNvPr>
          <p:cNvSpPr>
            <a:spLocks noGrp="1"/>
          </p:cNvSpPr>
          <p:nvPr>
            <p:ph type="dt" sz="half" idx="10"/>
          </p:nvPr>
        </p:nvSpPr>
        <p:spPr/>
        <p:txBody>
          <a:bodyPr/>
          <a:lstStyle/>
          <a:p>
            <a:fld id="{BBFF8CDC-E1DB-D343-9C96-452CF845D92C}" type="datetimeFigureOut">
              <a:rPr lang="en-US" smtClean="0"/>
              <a:t>1/21/25</a:t>
            </a:fld>
            <a:endParaRPr lang="en-US"/>
          </a:p>
        </p:txBody>
      </p:sp>
      <p:sp>
        <p:nvSpPr>
          <p:cNvPr id="6" name="Footer Placeholder 5">
            <a:extLst>
              <a:ext uri="{FF2B5EF4-FFF2-40B4-BE49-F238E27FC236}">
                <a16:creationId xmlns:a16="http://schemas.microsoft.com/office/drawing/2014/main" id="{2D56F7BA-8D20-14B8-B1D0-723D15E58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60CFD-17E2-E9D5-BC4F-6EEBB2204DAE}"/>
              </a:ext>
            </a:extLst>
          </p:cNvPr>
          <p:cNvSpPr>
            <a:spLocks noGrp="1"/>
          </p:cNvSpPr>
          <p:nvPr>
            <p:ph type="sldNum" sz="quarter" idx="12"/>
          </p:nvPr>
        </p:nvSpPr>
        <p:spPr/>
        <p:txBody>
          <a:bodyPr/>
          <a:lstStyle/>
          <a:p>
            <a:fld id="{1C62B9B0-0AED-154D-94A1-C708A4BA6255}" type="slidenum">
              <a:rPr lang="en-US" smtClean="0"/>
              <a:t>‹#›</a:t>
            </a:fld>
            <a:endParaRPr lang="en-US"/>
          </a:p>
        </p:txBody>
      </p:sp>
    </p:spTree>
    <p:extLst>
      <p:ext uri="{BB962C8B-B14F-4D97-AF65-F5344CB8AC3E}">
        <p14:creationId xmlns:p14="http://schemas.microsoft.com/office/powerpoint/2010/main" val="2098100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2D315-142F-60CF-541E-FBFE238AE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D841AD-C427-CC2B-6611-6D54E1218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DCFB5-D810-7B80-FAF3-BE346D537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FF8CDC-E1DB-D343-9C96-452CF845D92C}" type="datetimeFigureOut">
              <a:rPr lang="en-US" smtClean="0"/>
              <a:t>1/21/25</a:t>
            </a:fld>
            <a:endParaRPr lang="en-US"/>
          </a:p>
        </p:txBody>
      </p:sp>
      <p:sp>
        <p:nvSpPr>
          <p:cNvPr id="5" name="Footer Placeholder 4">
            <a:extLst>
              <a:ext uri="{FF2B5EF4-FFF2-40B4-BE49-F238E27FC236}">
                <a16:creationId xmlns:a16="http://schemas.microsoft.com/office/drawing/2014/main" id="{8F7EAF05-D8D9-4ED1-00D4-75E1056E0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1A648D-D31D-4E27-4597-807680F09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62B9B0-0AED-154D-94A1-C708A4BA6255}" type="slidenum">
              <a:rPr lang="en-US" smtClean="0"/>
              <a:t>‹#›</a:t>
            </a:fld>
            <a:endParaRPr lang="en-US"/>
          </a:p>
        </p:txBody>
      </p:sp>
    </p:spTree>
    <p:extLst>
      <p:ext uri="{BB962C8B-B14F-4D97-AF65-F5344CB8AC3E}">
        <p14:creationId xmlns:p14="http://schemas.microsoft.com/office/powerpoint/2010/main" val="8070872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lack and gold CU Denver logo">
            <a:extLst>
              <a:ext uri="{FF2B5EF4-FFF2-40B4-BE49-F238E27FC236}">
                <a16:creationId xmlns:a16="http://schemas.microsoft.com/office/drawing/2014/main" id="{E115347E-23CC-891C-5DA7-BB0DD8B6EB6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06894" y="450375"/>
            <a:ext cx="3023861" cy="1569659"/>
          </a:xfrm>
          <a:prstGeom prst="rect">
            <a:avLst/>
          </a:prstGeom>
        </p:spPr>
      </p:pic>
      <p:pic>
        <p:nvPicPr>
          <p:cNvPr id="6" name="Picture 5" descr="Two people looking at a book&#10;&#10;">
            <a:extLst>
              <a:ext uri="{FF2B5EF4-FFF2-40B4-BE49-F238E27FC236}">
                <a16:creationId xmlns:a16="http://schemas.microsoft.com/office/drawing/2014/main" id="{38AD1D1E-91C3-1906-0212-7199B5C63FD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5171" r="498"/>
          <a:stretch/>
        </p:blipFill>
        <p:spPr>
          <a:xfrm>
            <a:off x="3684225" y="0"/>
            <a:ext cx="8921196" cy="7046776"/>
          </a:xfrm>
          <a:prstGeom prst="rect">
            <a:avLst/>
          </a:prstGeom>
        </p:spPr>
      </p:pic>
      <p:sp>
        <p:nvSpPr>
          <p:cNvPr id="9" name="Title 8">
            <a:extLst>
              <a:ext uri="{FF2B5EF4-FFF2-40B4-BE49-F238E27FC236}">
                <a16:creationId xmlns:a16="http://schemas.microsoft.com/office/drawing/2014/main" id="{5E97F7E6-5907-2086-AF61-BE21A7B86DB9}"/>
              </a:ext>
            </a:extLst>
          </p:cNvPr>
          <p:cNvSpPr txBox="1">
            <a:spLocks noGrp="1" noRot="1" noMove="1" noResize="1" noEditPoints="1" noAdjustHandles="1" noChangeArrowheads="1" noChangeShapeType="1"/>
          </p:cNvSpPr>
          <p:nvPr>
            <p:ph type="title" idx="4294967295"/>
          </p:nvPr>
        </p:nvSpPr>
        <p:spPr>
          <a:xfrm>
            <a:off x="618267" y="5051999"/>
            <a:ext cx="8733551" cy="1569660"/>
          </a:xfrm>
          <a:prstGeom prst="rect">
            <a:avLst/>
          </a:prstGeom>
          <a:solidFill>
            <a:schemeClr val="lt1"/>
          </a:solid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2024 State of</a:t>
            </a:r>
            <a:b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Faculty Shared Governance Report</a:t>
            </a:r>
            <a:r>
              <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br>
              <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CU Denver’s Colleges, Schools and Library</a:t>
            </a:r>
          </a:p>
        </p:txBody>
      </p:sp>
    </p:spTree>
    <p:extLst>
      <p:ext uri="{BB962C8B-B14F-4D97-AF65-F5344CB8AC3E}">
        <p14:creationId xmlns:p14="http://schemas.microsoft.com/office/powerpoint/2010/main" val="213422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10</a:t>
            </a:fld>
            <a:endParaRPr lang="en-US" b="1" dirty="0">
              <a:solidFill>
                <a:srgbClr val="767676"/>
              </a:solidFill>
            </a:endParaRPr>
          </a:p>
        </p:txBody>
      </p:sp>
      <p:pic>
        <p:nvPicPr>
          <p:cNvPr id="2" name="Picture 1" descr="Table 5: Faculty Shared Governance Inventory by School/College/Library: Faculty Shared Governance Survey Response Rates by College and Faculty Classification">
            <a:extLst>
              <a:ext uri="{FF2B5EF4-FFF2-40B4-BE49-F238E27FC236}">
                <a16:creationId xmlns:a16="http://schemas.microsoft.com/office/drawing/2014/main" id="{876E9139-86A6-5586-6C7A-5D5D41EE56C4}"/>
              </a:ext>
            </a:extLst>
          </p:cNvPr>
          <p:cNvPicPr>
            <a:picLocks noGrp="1" noRot="1" noChangeAspect="1" noMove="1" noResize="1" noEditPoints="1" noAdjustHandles="1" noChangeArrowheads="1" noChangeShapeType="1" noCrop="1"/>
          </p:cNvPicPr>
          <p:nvPr/>
        </p:nvPicPr>
        <p:blipFill>
          <a:blip r:embed="rId3"/>
          <a:stretch>
            <a:fillRect/>
          </a:stretch>
        </p:blipFill>
        <p:spPr>
          <a:xfrm>
            <a:off x="5839718" y="1864981"/>
            <a:ext cx="6197608" cy="3128038"/>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B73F934B-4F03-DD06-EFE4-06E7702DC220}"/>
              </a:ext>
            </a:extLst>
          </p:cNvPr>
          <p:cNvSpPr txBox="1">
            <a:spLocks noGrp="1" noRot="1" noMove="1" noResize="1" noEditPoints="1" noAdjustHandles="1" noChangeArrowheads="1" noChangeShapeType="1"/>
          </p:cNvSpPr>
          <p:nvPr/>
        </p:nvSpPr>
        <p:spPr>
          <a:xfrm>
            <a:off x="483272" y="1076507"/>
            <a:ext cx="5155528" cy="4503797"/>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spcBef>
                <a:spcPts val="400"/>
              </a:spcBef>
              <a:spcAft>
                <a:spcPts val="400"/>
              </a:spcAft>
              <a:buFont typeface="Wingdings" panose="05000000000000000000" pitchFamily="2" charset="2"/>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devised an initial survey set to capture ideas and perceptions about the state of shared governance in their school or college.</a:t>
            </a:r>
          </a:p>
          <a:p>
            <a:pPr marL="342900" indent="-342900">
              <a:spcBef>
                <a:spcPts val="400"/>
              </a:spcBef>
              <a:spcAft>
                <a:spcPts val="400"/>
              </a:spcAft>
              <a:buFont typeface="Wingdings" panose="05000000000000000000" pitchFamily="2" charset="2"/>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sought feedback on the survey from faculty, staff, and university leaders.</a:t>
            </a:r>
          </a:p>
          <a:p>
            <a:pPr marL="342900" indent="-342900">
              <a:spcBef>
                <a:spcPts val="400"/>
              </a:spcBef>
              <a:spcAft>
                <a:spcPts val="400"/>
              </a:spcAft>
              <a:buFont typeface="Wingdings" panose="05000000000000000000" pitchFamily="2" charset="2"/>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survey was open from February 27 to March 11, 2024.</a:t>
            </a:r>
          </a:p>
          <a:p>
            <a:pPr marL="342900" indent="-342900">
              <a:spcBef>
                <a:spcPts val="400"/>
              </a:spcBef>
              <a:spcAft>
                <a:spcPts val="400"/>
              </a:spcAft>
              <a:buFont typeface="Wingdings" panose="05000000000000000000" pitchFamily="2" charset="2"/>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242 rostered faculty members at CU Denver, representing 36% of the total number, completed the survey.</a:t>
            </a:r>
          </a:p>
          <a:p>
            <a:pPr marL="342900" indent="-342900">
              <a:spcBef>
                <a:spcPts val="400"/>
              </a:spcBef>
              <a:spcAft>
                <a:spcPts val="400"/>
              </a:spcAft>
              <a:buFont typeface="Wingdings" panose="05000000000000000000" pitchFamily="2" charset="2"/>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Open-ended responses were coded into distinct ideas and then summarized.</a:t>
            </a:r>
            <a:endPar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1732526"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on the State of Shared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4892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11</a:t>
            </a:fld>
            <a:endParaRPr lang="en-US" b="1" dirty="0">
              <a:solidFill>
                <a:srgbClr val="767676"/>
              </a:solidFill>
            </a:endParaRPr>
          </a:p>
        </p:txBody>
      </p:sp>
      <p:pic>
        <p:nvPicPr>
          <p:cNvPr id="3" name="Picture 2" descr="Table 7: Faculty Shared Governance Inventory by School/College/Library: Summary of survey Responses by College in Questions on College Support of Faculty Governance">
            <a:extLst>
              <a:ext uri="{FF2B5EF4-FFF2-40B4-BE49-F238E27FC236}">
                <a16:creationId xmlns:a16="http://schemas.microsoft.com/office/drawing/2014/main" id="{2C23A0DF-CE0D-8CC3-3F64-D1E57B610C1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906490" y="2820905"/>
            <a:ext cx="8116113" cy="3569204"/>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Table 6: Faculty Shared Governance Inventory by School/College/Library: Summary of survey Responses by College in Questions on College Support of Faculty Governance">
            <a:extLst>
              <a:ext uri="{FF2B5EF4-FFF2-40B4-BE49-F238E27FC236}">
                <a16:creationId xmlns:a16="http://schemas.microsoft.com/office/drawing/2014/main" id="{19466AE0-8632-CCCF-5CCC-4D9A1A85334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30871" y="2823233"/>
            <a:ext cx="3423219" cy="178268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7187A5C7-B71D-DA1A-F8C3-E6291BA20AA2}"/>
              </a:ext>
            </a:extLst>
          </p:cNvPr>
          <p:cNvSpPr txBox="1">
            <a:spLocks noGrp="1" noRot="1" noMove="1" noResize="1" noEditPoints="1" noAdjustHandles="1" noChangeArrowheads="1" noChangeShapeType="1"/>
          </p:cNvSpPr>
          <p:nvPr/>
        </p:nvSpPr>
        <p:spPr>
          <a:xfrm>
            <a:off x="254671" y="4828009"/>
            <a:ext cx="3651819" cy="1384995"/>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that in the body of the table:</a:t>
            </a:r>
          </a:p>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Negative numbers are highlighted in red.</a:t>
            </a:r>
          </a:p>
          <a:p>
            <a:pPr marL="0" marR="0">
              <a:spcBef>
                <a:spcPts val="0"/>
              </a:spcBef>
              <a:spcAft>
                <a:spcPts val="0"/>
              </a:spcAft>
            </a:pPr>
            <a:r>
              <a:rPr lang="en-US" sz="1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-”Unusual” numbers (greater than one standard deviation from the mean) are indicated with bold text.</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6E953077-7492-33AC-3A5B-FDD666B84945}"/>
              </a:ext>
            </a:extLst>
          </p:cNvPr>
          <p:cNvSpPr txBox="1">
            <a:spLocks noGrp="1" noRot="1" noMove="1" noResize="1" noEditPoints="1" noAdjustHandles="1" noChangeArrowheads="1" noChangeShapeType="1"/>
          </p:cNvSpPr>
          <p:nvPr/>
        </p:nvSpPr>
        <p:spPr>
          <a:xfrm>
            <a:off x="254671" y="1123379"/>
            <a:ext cx="11767931" cy="1615827"/>
          </a:xfrm>
          <a:prstGeom prst="rect">
            <a:avLst/>
          </a:prstGeom>
          <a:noFill/>
        </p:spPr>
        <p:txBody>
          <a:bodyPr wrap="square">
            <a:spAutoFit/>
          </a:bodyPr>
          <a:lstStyle/>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Q01: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My college/school/library administration respects faculty decisions in areas in which the faculty has principal responsibility (such as pedagogy, curriculum, scholarly or creative work, and academic ethics).</a:t>
            </a:r>
          </a:p>
          <a:p>
            <a:pPr marL="0" marR="0">
              <a:spcBef>
                <a:spcPts val="300"/>
              </a:spcBef>
              <a:spcAft>
                <a:spcPts val="300"/>
              </a:spcAft>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Q02: My college/school/library respects faculty recommendations on the selection and evaluation of faculty.</a:t>
            </a:r>
          </a:p>
          <a:p>
            <a:pPr marL="0" marR="0">
              <a:spcBef>
                <a:spcPts val="300"/>
              </a:spcBef>
              <a:spcAft>
                <a:spcPts val="300"/>
              </a:spcAft>
            </a:pPr>
            <a:r>
              <a:rPr lang="en-US" sz="1400" dirty="0">
                <a:ln>
                  <a:noFill/>
                </a:ln>
                <a:solidFill>
                  <a:srgbClr val="000000"/>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Q03: My college/school/library administration seeks meaningful faculty input on issues (such as planning) in which the faculty has appropriate interest but not principal responsibility.</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300"/>
              </a:spcBef>
              <a:spcAft>
                <a:spcPts val="300"/>
              </a:spcAft>
            </a:pPr>
            <a:r>
              <a:rPr lang="en-US" sz="1400" dirty="0">
                <a:ln>
                  <a:noFill/>
                </a:ln>
                <a:solidFill>
                  <a:srgbClr val="000000"/>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Q04: My college/school/library administration supports faculty shared governance.</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1788766"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on the State of Shared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0840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12</a:t>
            </a:fld>
            <a:endParaRPr lang="en-US" b="1" dirty="0">
              <a:solidFill>
                <a:srgbClr val="767676"/>
              </a:solidFill>
            </a:endParaRPr>
          </a:p>
        </p:txBody>
      </p:sp>
      <p:pic>
        <p:nvPicPr>
          <p:cNvPr id="3" name="Picture 2" descr="Table 8: Faculty Shared Governance Inventory by School/College/Library: Summary of survey Responses by College in Questions on College Support of Faculty Governance">
            <a:extLst>
              <a:ext uri="{FF2B5EF4-FFF2-40B4-BE49-F238E27FC236}">
                <a16:creationId xmlns:a16="http://schemas.microsoft.com/office/drawing/2014/main" id="{2C23A0DF-CE0D-8CC3-3F64-D1E57B610C1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114800" y="2824153"/>
            <a:ext cx="7787169" cy="3613791"/>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Table 6: Survey Response Recode Values&#10;&#10;">
            <a:extLst>
              <a:ext uri="{FF2B5EF4-FFF2-40B4-BE49-F238E27FC236}">
                <a16:creationId xmlns:a16="http://schemas.microsoft.com/office/drawing/2014/main" id="{324B071A-AFE0-BF9F-30EE-B376E40BAE9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60637" y="2824153"/>
            <a:ext cx="3605558" cy="1877635"/>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5229FCB2-79D1-DDEF-0034-8DD90E1902F4}"/>
              </a:ext>
            </a:extLst>
          </p:cNvPr>
          <p:cNvSpPr txBox="1">
            <a:spLocks noGrp="1" noRot="1" noMove="1" noResize="1" noEditPoints="1" noAdjustHandles="1" noChangeArrowheads="1" noChangeShapeType="1"/>
          </p:cNvSpPr>
          <p:nvPr/>
        </p:nvSpPr>
        <p:spPr>
          <a:xfrm>
            <a:off x="254671" y="4789909"/>
            <a:ext cx="3651819" cy="1384995"/>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that in the body of the table:</a:t>
            </a:r>
          </a:p>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Negative numbers are highlighted in red.</a:t>
            </a:r>
          </a:p>
          <a:p>
            <a:pPr marL="0" marR="0">
              <a:spcBef>
                <a:spcPts val="0"/>
              </a:spcBef>
              <a:spcAft>
                <a:spcPts val="0"/>
              </a:spcAft>
            </a:pPr>
            <a:r>
              <a:rPr lang="en-US" sz="1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-”Unusual” numbers (greater than one standard deviation from the mean) are indicated with bold text.</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6E953077-7492-33AC-3A5B-FDD666B84945}"/>
              </a:ext>
            </a:extLst>
          </p:cNvPr>
          <p:cNvSpPr txBox="1">
            <a:spLocks noGrp="1" noRot="1" noMove="1" noResize="1" noEditPoints="1" noAdjustHandles="1" noChangeArrowheads="1" noChangeShapeType="1"/>
          </p:cNvSpPr>
          <p:nvPr/>
        </p:nvSpPr>
        <p:spPr>
          <a:xfrm>
            <a:off x="266699" y="1143000"/>
            <a:ext cx="11560166" cy="1184940"/>
          </a:xfrm>
          <a:prstGeom prst="rect">
            <a:avLst/>
          </a:prstGeom>
          <a:noFill/>
        </p:spPr>
        <p:txBody>
          <a:bodyPr wrap="square">
            <a:spAutoFit/>
          </a:bodyPr>
          <a:lstStyle/>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Q08: Shared governance processes and responsibilities are clearly defined in college/ school/ library governance documents (e.g., bylaws).</a:t>
            </a:r>
          </a:p>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Q12: I am satisfied with the state of faculty shared governance at my college/ school/ library.</a:t>
            </a:r>
          </a:p>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Q13: Faculty have a meaningful impact on college/ school/ library policies that matter to me.</a:t>
            </a:r>
          </a:p>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Q14: I feel comfortable speaking up in college/ school/ library faculty meetings, even if my position differs from that of administrative leaders.</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799" y="215325"/>
            <a:ext cx="11632529"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on the State of Shared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6638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13</a:t>
            </a:fld>
            <a:endParaRPr lang="en-US" b="1" dirty="0">
              <a:solidFill>
                <a:srgbClr val="767676"/>
              </a:solidFill>
            </a:endParaRPr>
          </a:p>
        </p:txBody>
      </p:sp>
      <p:pic>
        <p:nvPicPr>
          <p:cNvPr id="2" name="Picture 1" descr="Table 7: Faculty Shared Governance Inventory by School/College/Library: Summary of Survey Responses by College in Questions on Faculty Involvement in Shared Governance">
            <a:extLst>
              <a:ext uri="{FF2B5EF4-FFF2-40B4-BE49-F238E27FC236}">
                <a16:creationId xmlns:a16="http://schemas.microsoft.com/office/drawing/2014/main" id="{EB628C33-A6C0-F391-1F7C-A4659DF75D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6455140" y="1072601"/>
            <a:ext cx="5482189" cy="5302799"/>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5955D7AD-3AB4-1EF5-427B-4B0A73A54F10}"/>
              </a:ext>
            </a:extLst>
          </p:cNvPr>
          <p:cNvSpPr txBox="1">
            <a:spLocks noGrp="1" noRot="1" noMove="1" noResize="1" noEditPoints="1" noAdjustHandles="1" noChangeArrowheads="1" noChangeShapeType="1"/>
          </p:cNvSpPr>
          <p:nvPr/>
        </p:nvSpPr>
        <p:spPr>
          <a:xfrm>
            <a:off x="254671" y="4789909"/>
            <a:ext cx="3651819" cy="1384995"/>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that in the body of the table:</a:t>
            </a:r>
          </a:p>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Negative numbers are highlighted in red.</a:t>
            </a:r>
          </a:p>
          <a:p>
            <a:pPr marL="0" marR="0">
              <a:spcBef>
                <a:spcPts val="0"/>
              </a:spcBef>
              <a:spcAft>
                <a:spcPts val="0"/>
              </a:spcAft>
            </a:pPr>
            <a:r>
              <a:rPr lang="en-US" sz="1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-”Unusual” numbers (greater than one standard deviation from the mean) are indicated with bold text.</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03491F45-8266-15CD-19E1-8D8F5CE7EFD0}"/>
              </a:ext>
            </a:extLst>
          </p:cNvPr>
          <p:cNvSpPr txBox="1">
            <a:spLocks noGrp="1" noRot="1" noMove="1" noResize="1" noEditPoints="1" noAdjustHandles="1" noChangeArrowheads="1" noChangeShapeType="1"/>
          </p:cNvSpPr>
          <p:nvPr/>
        </p:nvSpPr>
        <p:spPr>
          <a:xfrm>
            <a:off x="280071" y="1268530"/>
            <a:ext cx="5612729" cy="523220"/>
          </a:xfrm>
          <a:prstGeom prst="rect">
            <a:avLst/>
          </a:prstGeom>
          <a:noFill/>
        </p:spPr>
        <p:txBody>
          <a:bodyPr wrap="square">
            <a:spAutoFit/>
          </a:bodyPr>
          <a:lstStyle/>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Q11: I am involved in faculty shared governance in my college/school/library. </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1868295"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on the State of Shared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154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00CD0-290C-213D-3BA3-7CF129C5517C}"/>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4F2BCF-36A3-D016-0F82-DA36A3D441C4}"/>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14</a:t>
            </a:fld>
            <a:endParaRPr lang="en-US" b="1" dirty="0">
              <a:solidFill>
                <a:srgbClr val="767676"/>
              </a:solidFill>
            </a:endParaRPr>
          </a:p>
        </p:txBody>
      </p:sp>
      <p:sp>
        <p:nvSpPr>
          <p:cNvPr id="7" name="TextBox 6">
            <a:extLst>
              <a:ext uri="{FF2B5EF4-FFF2-40B4-BE49-F238E27FC236}">
                <a16:creationId xmlns:a16="http://schemas.microsoft.com/office/drawing/2014/main" id="{67CE3C7E-21EA-7485-4789-1C935AECA23F}"/>
              </a:ext>
            </a:extLst>
          </p:cNvPr>
          <p:cNvSpPr txBox="1">
            <a:spLocks noGrp="1" noRot="1" noMove="1" noResize="1" noEditPoints="1" noAdjustHandles="1" noChangeArrowheads="1" noChangeShapeType="1"/>
          </p:cNvSpPr>
          <p:nvPr/>
        </p:nvSpPr>
        <p:spPr>
          <a:xfrm>
            <a:off x="254671" y="4789909"/>
            <a:ext cx="3651819" cy="1384995"/>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that in the body of the table:</a:t>
            </a:r>
          </a:p>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Negative numbers are highlighted in red.</a:t>
            </a:r>
          </a:p>
          <a:p>
            <a:pPr marL="0" marR="0">
              <a:spcBef>
                <a:spcPts val="0"/>
              </a:spcBef>
              <a:spcAft>
                <a:spcPts val="0"/>
              </a:spcAft>
            </a:pPr>
            <a:r>
              <a:rPr lang="en-US" sz="1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-”Unusual” numbers (greater than one standard deviation from the mean) are indicated with bold text.</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6C65507B-7264-D00F-CC8C-5FEDA25319FF}"/>
              </a:ext>
            </a:extLst>
          </p:cNvPr>
          <p:cNvSpPr txBox="1">
            <a:spLocks noGrp="1" noRot="1" noMove="1" noResize="1" noEditPoints="1" noAdjustHandles="1" noChangeArrowheads="1" noChangeShapeType="1"/>
          </p:cNvSpPr>
          <p:nvPr/>
        </p:nvSpPr>
        <p:spPr>
          <a:xfrm>
            <a:off x="254671" y="1265471"/>
            <a:ext cx="5450092" cy="523220"/>
          </a:xfrm>
          <a:prstGeom prst="rect">
            <a:avLst/>
          </a:prstGeom>
          <a:noFill/>
        </p:spPr>
        <p:txBody>
          <a:bodyPr wrap="square">
            <a:spAutoFit/>
          </a:bodyPr>
          <a:lstStyle/>
          <a:p>
            <a:pPr marL="0" marR="0">
              <a:spcBef>
                <a:spcPts val="300"/>
              </a:spcBef>
              <a:spcAft>
                <a:spcPts val="300"/>
              </a:spcAft>
            </a:pPr>
            <a:r>
              <a:rPr lang="en-US" sz="140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Q05: University-level administration supports faculty shared governance.</a:t>
            </a:r>
          </a:p>
        </p:txBody>
      </p:sp>
      <p:pic>
        <p:nvPicPr>
          <p:cNvPr id="3" name="Picture 2" descr="Table 9: Faculty Shared Governance Inventory by School/College/Library: Summary of Survey Responses by College in Questions on University Administration Support of Faculty Governance">
            <a:extLst>
              <a:ext uri="{FF2B5EF4-FFF2-40B4-BE49-F238E27FC236}">
                <a16:creationId xmlns:a16="http://schemas.microsoft.com/office/drawing/2014/main" id="{E8AFA75D-2756-4F3A-BC27-6EAECD04919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299602" y="1544871"/>
            <a:ext cx="6637727" cy="4868099"/>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0FBD23CD-DB40-7832-8E1C-BF9037EB3972}"/>
              </a:ext>
            </a:extLst>
          </p:cNvPr>
          <p:cNvSpPr txBox="1">
            <a:spLocks noGrp="1" noRot="1" noMove="1" noResize="1" noEditPoints="1" noAdjustHandles="1" noChangeArrowheads="1" noChangeShapeType="1"/>
          </p:cNvSpPr>
          <p:nvPr>
            <p:ph type="title" idx="4294967295"/>
          </p:nvPr>
        </p:nvSpPr>
        <p:spPr>
          <a:xfrm>
            <a:off x="304800" y="215325"/>
            <a:ext cx="11868295"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on the State of Shared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4426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15</a:t>
            </a:fld>
            <a:endParaRPr lang="en-US" b="1" dirty="0">
              <a:solidFill>
                <a:srgbClr val="767676"/>
              </a:solidFill>
            </a:endParaRPr>
          </a:p>
        </p:txBody>
      </p:sp>
      <p:sp>
        <p:nvSpPr>
          <p:cNvPr id="9" name="TextBox 8">
            <a:extLst>
              <a:ext uri="{FF2B5EF4-FFF2-40B4-BE49-F238E27FC236}">
                <a16:creationId xmlns:a16="http://schemas.microsoft.com/office/drawing/2014/main" id="{85F22236-3A21-A302-D8A6-4EC4F3AFC1BD}"/>
              </a:ext>
            </a:extLst>
          </p:cNvPr>
          <p:cNvSpPr txBox="1">
            <a:spLocks noGrp="1" noRot="1" noMove="1" noResize="1" noEditPoints="1" noAdjustHandles="1" noChangeArrowheads="1" noChangeShapeType="1"/>
          </p:cNvSpPr>
          <p:nvPr/>
        </p:nvSpPr>
        <p:spPr>
          <a:xfrm>
            <a:off x="304800" y="1657881"/>
            <a:ext cx="10532323" cy="4093428"/>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spcBef>
                <a:spcPts val="400"/>
              </a:spcBef>
              <a:spcAft>
                <a:spcPts val="4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survey included five questions with optional prompts to enable respondents to elaborate further, as well as two open-response questions: </a:t>
            </a:r>
          </a:p>
          <a:p>
            <a:pPr>
              <a:spcBef>
                <a:spcPts val="400"/>
              </a:spcBef>
              <a:spcAft>
                <a:spcPts val="4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a:spcBef>
                <a:spcPts val="400"/>
              </a:spcBef>
              <a:spcAft>
                <a:spcPts val="4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Please comment below on what you see as faculty shared governance strengths at 	your college/school/library.</a:t>
            </a:r>
          </a:p>
          <a:p>
            <a:pPr>
              <a:spcBef>
                <a:spcPts val="400"/>
              </a:spcBef>
              <a:spcAft>
                <a:spcPts val="400"/>
              </a:spcAft>
            </a:pPr>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spcBef>
                <a:spcPts val="400"/>
              </a:spcBef>
              <a:spcAft>
                <a:spcPts val="4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Please comment below on what you see as faculty shared governance 	weaknesses at your college/school/library. </a:t>
            </a:r>
          </a:p>
          <a:p>
            <a:pPr>
              <a:spcBef>
                <a:spcPts val="400"/>
              </a:spcBef>
              <a:spcAft>
                <a:spcPts val="400"/>
              </a:spcAft>
            </a:pPr>
            <a:endPar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spcBef>
                <a:spcPts val="400"/>
              </a:spcBef>
              <a:spcAft>
                <a:spcPts val="4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coded these open-ended responses into unique ideas to perform a quantitative summary.</a:t>
            </a:r>
          </a:p>
        </p:txBody>
      </p:sp>
      <p:grpSp>
        <p:nvGrpSpPr>
          <p:cNvPr id="8" name="Group 7" descr="Blue Box with number 2 inside">
            <a:extLst>
              <a:ext uri="{FF2B5EF4-FFF2-40B4-BE49-F238E27FC236}">
                <a16:creationId xmlns:a16="http://schemas.microsoft.com/office/drawing/2014/main" id="{E7821603-458C-3F5F-06B8-20535E65C20E}"/>
              </a:ext>
            </a:extLst>
          </p:cNvPr>
          <p:cNvGrpSpPr>
            <a:grpSpLocks noGrp="1" noUngrp="1" noRot="1" noMove="1" noResize="1"/>
          </p:cNvGrpSpPr>
          <p:nvPr/>
        </p:nvGrpSpPr>
        <p:grpSpPr>
          <a:xfrm>
            <a:off x="559806" y="3848966"/>
            <a:ext cx="481594" cy="716633"/>
            <a:chOff x="10223500" y="151825"/>
            <a:chExt cx="702246" cy="907305"/>
          </a:xfrm>
        </p:grpSpPr>
        <p:sp>
          <p:nvSpPr>
            <p:cNvPr id="10" name="Rounded Rectangle 9">
              <a:extLst>
                <a:ext uri="{FF2B5EF4-FFF2-40B4-BE49-F238E27FC236}">
                  <a16:creationId xmlns:a16="http://schemas.microsoft.com/office/drawing/2014/main" id="{A2C4BE93-D3F6-4D88-4ED7-61B2892C8611}"/>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C7E18A-FD52-EF07-263E-D02E8662F7C5}"/>
                </a:ext>
              </a:extLst>
            </p:cNvPr>
            <p:cNvSpPr txBox="1">
              <a:spLocks noGrp="1" noRot="1" noMove="1" noResize="1" noEditPoints="1" noAdjustHandles="1" noChangeArrowheads="1" noChangeShapeType="1"/>
            </p:cNvSpPr>
            <p:nvPr/>
          </p:nvSpPr>
          <p:spPr>
            <a:xfrm>
              <a:off x="10305069" y="151825"/>
              <a:ext cx="418903" cy="896231"/>
            </a:xfrm>
            <a:prstGeom prst="rect">
              <a:avLst/>
            </a:prstGeom>
            <a:noFill/>
          </p:spPr>
          <p:txBody>
            <a:bodyPr wrap="square" rtlCol="0">
              <a:spAutoFit/>
            </a:bodyPr>
            <a:lstStyle/>
            <a:p>
              <a:r>
                <a:rPr lang="en-US" sz="4000" dirty="0">
                  <a:solidFill>
                    <a:schemeClr val="bg1"/>
                  </a:solidFill>
                  <a:latin typeface="Bebas" panose="020B0606020202050201" pitchFamily="34" charset="0"/>
                </a:rPr>
                <a:t>2</a:t>
              </a:r>
            </a:p>
          </p:txBody>
        </p:sp>
      </p:grpSp>
      <p:grpSp>
        <p:nvGrpSpPr>
          <p:cNvPr id="2" name="Group 1" descr="Blue box with number 1 inside">
            <a:extLst>
              <a:ext uri="{FF2B5EF4-FFF2-40B4-BE49-F238E27FC236}">
                <a16:creationId xmlns:a16="http://schemas.microsoft.com/office/drawing/2014/main" id="{BA8BE5DE-9655-1D19-3733-C33BC0920357}"/>
              </a:ext>
            </a:extLst>
          </p:cNvPr>
          <p:cNvGrpSpPr>
            <a:grpSpLocks noGrp="1" noUngrp="1" noRot="1" noMove="1" noResize="1"/>
          </p:cNvGrpSpPr>
          <p:nvPr/>
        </p:nvGrpSpPr>
        <p:grpSpPr>
          <a:xfrm>
            <a:off x="559806" y="2737767"/>
            <a:ext cx="481594" cy="716633"/>
            <a:chOff x="10223500" y="151825"/>
            <a:chExt cx="702246" cy="907305"/>
          </a:xfrm>
        </p:grpSpPr>
        <p:sp>
          <p:nvSpPr>
            <p:cNvPr id="3" name="Rounded Rectangle 2">
              <a:extLst>
                <a:ext uri="{FF2B5EF4-FFF2-40B4-BE49-F238E27FC236}">
                  <a16:creationId xmlns:a16="http://schemas.microsoft.com/office/drawing/2014/main" id="{C94743D7-4DED-C8E3-8067-B2D6319C7069}"/>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58D701-DBFE-ACFD-1EAF-04DB5ADC9B01}"/>
                </a:ext>
              </a:extLst>
            </p:cNvPr>
            <p:cNvSpPr txBox="1">
              <a:spLocks noGrp="1" noRot="1" noMove="1" noResize="1" noEditPoints="1" noAdjustHandles="1" noChangeArrowheads="1" noChangeShapeType="1"/>
            </p:cNvSpPr>
            <p:nvPr/>
          </p:nvSpPr>
          <p:spPr>
            <a:xfrm>
              <a:off x="10305069" y="151825"/>
              <a:ext cx="418903" cy="753506"/>
            </a:xfrm>
            <a:prstGeom prst="rect">
              <a:avLst/>
            </a:prstGeom>
            <a:noFill/>
          </p:spPr>
          <p:txBody>
            <a:bodyPr wrap="square" rtlCol="0">
              <a:spAutoFit/>
            </a:bodyPr>
            <a:lstStyle/>
            <a:p>
              <a:r>
                <a:rPr lang="en-US" sz="4000" dirty="0">
                  <a:solidFill>
                    <a:schemeClr val="bg1"/>
                  </a:solidFill>
                  <a:latin typeface="Bebas" panose="020B0606020202050201" pitchFamily="34" charset="0"/>
                </a:rPr>
                <a:t>1</a:t>
              </a:r>
            </a:p>
          </p:txBody>
        </p:sp>
      </p:gr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0303994"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02: Faculty Survey, Open-Ended Questions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2372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16</a:t>
            </a:fld>
            <a:endParaRPr lang="en-US" b="1" dirty="0">
              <a:solidFill>
                <a:srgbClr val="767676"/>
              </a:solidFill>
            </a:endParaRPr>
          </a:p>
        </p:txBody>
      </p:sp>
      <p:sp>
        <p:nvSpPr>
          <p:cNvPr id="8" name="TextBox 7">
            <a:extLst>
              <a:ext uri="{FF2B5EF4-FFF2-40B4-BE49-F238E27FC236}">
                <a16:creationId xmlns:a16="http://schemas.microsoft.com/office/drawing/2014/main" id="{1E5F15B1-1683-AC09-8C31-11A6AF03F0FB}"/>
              </a:ext>
            </a:extLst>
          </p:cNvPr>
          <p:cNvSpPr txBox="1">
            <a:spLocks noGrp="1" noRot="1" noMove="1" noResize="1" noEditPoints="1" noAdjustHandles="1" noChangeArrowheads="1" noChangeShapeType="1"/>
          </p:cNvSpPr>
          <p:nvPr/>
        </p:nvSpPr>
        <p:spPr>
          <a:xfrm>
            <a:off x="275040" y="1535040"/>
            <a:ext cx="11768919" cy="4247317"/>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(a) there is strong support and respect for shared faculty governance from college administration</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BUS, 9 CLAS, 5 SEHD, 3 SPA]</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endParaRPr lang="en-US" sz="12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(b) there is a strong and well-articulated faculty shared governance committee structure or effective bylaws at the college level</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[9 CLAS, 3 LIB, 1 SEHD]</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endParaRPr lang="en-US" sz="12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(c) there is strong commitment to college-level faculty governance among the faculty itself</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CEDC, 5 CLAS, 1 LIB, 1 SEHD, 3 SPA]</a:t>
            </a:r>
            <a:br>
              <a:rPr lang="en-US" sz="2000" dirty="0">
                <a:solidFill>
                  <a:schemeClr val="tx1"/>
                </a:solidFill>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endParaRPr lang="en-US" sz="12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(d) faculty governance at the college level is strong, healthy, or respected</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[8 CLAS]</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endParaRPr lang="en-US" sz="12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(e) faculty members have the option to participate in governance</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CEDC, 5 CLAS, 1 LIB, 1SEHD, 3 SPA]</a:t>
            </a:r>
            <a:br>
              <a:rPr lang="en-US" sz="20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endParaRPr lang="en-US" sz="12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(f) there is strong transparency around governance in the college</a:t>
            </a:r>
            <a:b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b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CEDC, 2 CLAS, 1 LIB, 1 SEHD]</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61491"/>
            <a:ext cx="11141122" cy="1077218"/>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Open-Ended </a:t>
            </a:r>
            <a:r>
              <a:rPr kumimoji="0" lang="en-US" sz="3200" b="1"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Survey Questions: Strengths of Faculty Governance</a:t>
            </a:r>
            <a:endParaRPr kumimoji="0" lang="en-US" sz="3200" b="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88630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17</a:t>
            </a:fld>
            <a:endParaRPr lang="en-US" b="1" dirty="0">
              <a:solidFill>
                <a:srgbClr val="767676"/>
              </a:solidFill>
            </a:endParaRPr>
          </a:p>
        </p:txBody>
      </p:sp>
      <p:sp>
        <p:nvSpPr>
          <p:cNvPr id="8" name="TextBox 7">
            <a:extLst>
              <a:ext uri="{FF2B5EF4-FFF2-40B4-BE49-F238E27FC236}">
                <a16:creationId xmlns:a16="http://schemas.microsoft.com/office/drawing/2014/main" id="{1E5F15B1-1683-AC09-8C31-11A6AF03F0FB}"/>
              </a:ext>
            </a:extLst>
          </p:cNvPr>
          <p:cNvSpPr txBox="1">
            <a:spLocks noGrp="1" noRot="1" noMove="1" noResize="1" noEditPoints="1" noAdjustHandles="1" noChangeArrowheads="1" noChangeShapeType="1"/>
          </p:cNvSpPr>
          <p:nvPr/>
        </p:nvSpPr>
        <p:spPr>
          <a:xfrm>
            <a:off x="304800" y="1415001"/>
            <a:ext cx="11937329" cy="4616648"/>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(a) there is a need for improved engagement with faculty governance from campus-level administration</a:t>
            </a:r>
          </a:p>
          <a:p>
            <a:pPr marL="0" marR="0">
              <a:spcBef>
                <a:spcPts val="0"/>
              </a:spcBef>
              <a:spcAft>
                <a:spcPts val="0"/>
              </a:spcAft>
            </a:pP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BUS, 16 CLAS, 1 SEHD]; </a:t>
            </a:r>
          </a:p>
          <a:p>
            <a:pPr marL="0" marR="0">
              <a:spcBef>
                <a:spcPts val="0"/>
              </a:spcBef>
              <a:spcAft>
                <a:spcPts val="0"/>
              </a:spcAft>
            </a:pPr>
            <a:endPar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(b) college administration lacks transparency or should improve communication with faculty</a:t>
            </a:r>
          </a:p>
          <a:p>
            <a:pPr marL="0" marR="0">
              <a:spcBef>
                <a:spcPts val="0"/>
              </a:spcBef>
              <a:spcAft>
                <a:spcPts val="0"/>
              </a:spcAft>
            </a:pP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CAM, 4 CEDC, 3 CLAS, 4 LIB]; </a:t>
            </a:r>
          </a:p>
          <a:p>
            <a:pPr marL="0" marR="0">
              <a:spcBef>
                <a:spcPts val="0"/>
              </a:spcBef>
              <a:spcAft>
                <a:spcPts val="0"/>
              </a:spcAft>
            </a:pPr>
            <a:endPar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(c) faculty governance serves only a symbolic purpose to legitimize administrative decisions</a:t>
            </a:r>
          </a:p>
          <a:p>
            <a:pPr marL="0" marR="0">
              <a:spcBef>
                <a:spcPts val="0"/>
              </a:spcBef>
              <a:spcAft>
                <a:spcPts val="0"/>
              </a:spcAft>
            </a:pP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[3 CAM, 1 CAP, 6 CLAS, 1 SPA]; </a:t>
            </a:r>
          </a:p>
          <a:p>
            <a:pPr marL="0" marR="0">
              <a:spcBef>
                <a:spcPts val="0"/>
              </a:spcBef>
              <a:spcAft>
                <a:spcPts val="0"/>
              </a:spcAft>
            </a:pPr>
            <a:endPar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(d) there is a need for improved communication and transparency from faculty governance groups</a:t>
            </a:r>
          </a:p>
          <a:p>
            <a:pPr marL="0" marR="0">
              <a:spcBef>
                <a:spcPts val="0"/>
              </a:spcBef>
              <a:spcAft>
                <a:spcPts val="0"/>
              </a:spcAft>
            </a:pP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CAM, 7 CLAS]; </a:t>
            </a:r>
          </a:p>
          <a:p>
            <a:pPr marL="0" marR="0">
              <a:spcBef>
                <a:spcPts val="0"/>
              </a:spcBef>
              <a:spcAft>
                <a:spcPts val="0"/>
              </a:spcAft>
            </a:pPr>
            <a:endPar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(e) administration exerts too much authority over some faculty</a:t>
            </a:r>
          </a:p>
          <a:p>
            <a:pPr marL="0" marR="0">
              <a:spcBef>
                <a:spcPts val="0"/>
              </a:spcBef>
              <a:spcAft>
                <a:spcPts val="0"/>
              </a:spcAft>
            </a:pPr>
            <a:r>
              <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BUS, 2 CAM, 5 SPA]</a:t>
            </a:r>
          </a:p>
          <a:p>
            <a:pPr marL="0" marR="0">
              <a:spcBef>
                <a:spcPts val="0"/>
              </a:spcBef>
              <a:spcAft>
                <a:spcPts val="0"/>
              </a:spcAft>
            </a:pPr>
            <a:endParaRPr lang="en-US" sz="14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(f) there is a lack of awareness among faculty about the roles and functions of shared faculty governance</a:t>
            </a:r>
          </a:p>
          <a:p>
            <a:pPr marL="0" marR="0">
              <a:spcBef>
                <a:spcPts val="0"/>
              </a:spcBef>
              <a:spcAft>
                <a:spcPts val="0"/>
              </a:spcAft>
            </a:pPr>
            <a:r>
              <a:rPr lang="en-US" sz="1400" i="1" dirty="0">
                <a:ln>
                  <a:noFill/>
                </a:ln>
                <a:solidFill>
                  <a:schemeClr val="tx1"/>
                </a:solidFill>
                <a:effectLst/>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[1 BUS, 1 CAP, 1 CAM, 2 CLAS, 3 SPA].</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61491"/>
            <a:ext cx="11313994" cy="1077218"/>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Open-Ended Survey Questions: Weaknesses of Faculty Governance</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09996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18</a:t>
            </a:fld>
            <a:endParaRPr lang="en-US" b="1" dirty="0">
              <a:solidFill>
                <a:srgbClr val="767676"/>
              </a:solidFill>
            </a:endParaRPr>
          </a:p>
        </p:txBody>
      </p:sp>
      <p:sp>
        <p:nvSpPr>
          <p:cNvPr id="8" name="TextBox 7">
            <a:extLst>
              <a:ext uri="{FF2B5EF4-FFF2-40B4-BE49-F238E27FC236}">
                <a16:creationId xmlns:a16="http://schemas.microsoft.com/office/drawing/2014/main" id="{B73F934B-4F03-DD06-EFE4-06E7702DC220}"/>
              </a:ext>
            </a:extLst>
          </p:cNvPr>
          <p:cNvSpPr txBox="1">
            <a:spLocks/>
          </p:cNvSpPr>
          <p:nvPr/>
        </p:nvSpPr>
        <p:spPr>
          <a:xfrm>
            <a:off x="266732" y="1150056"/>
            <a:ext cx="6743668" cy="3272691"/>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spcBef>
                <a:spcPts val="400"/>
              </a:spcBef>
              <a:spcAft>
                <a:spcPts val="400"/>
              </a:spcAft>
            </a:pPr>
            <a:r>
              <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Methodology:</a:t>
            </a:r>
          </a:p>
          <a:p>
            <a:pPr marL="342900" indent="-342900">
              <a:spcBef>
                <a:spcPts val="400"/>
              </a:spcBef>
              <a:spcAft>
                <a:spcPts val="400"/>
              </a:spcAft>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project team met with eleven leadership groups in Marcy and April 2024</a:t>
            </a:r>
          </a:p>
          <a:p>
            <a:pPr marL="342900" indent="-342900">
              <a:spcBef>
                <a:spcPts val="400"/>
              </a:spcBef>
              <a:spcAft>
                <a:spcPts val="400"/>
              </a:spcAft>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Participants were provided with a draft copy of the 2024 Shared Governance Report and Survey results</a:t>
            </a:r>
          </a:p>
          <a:p>
            <a:pPr marL="342900" indent="-342900">
              <a:spcBef>
                <a:spcPts val="400"/>
              </a:spcBef>
              <a:spcAft>
                <a:spcPts val="400"/>
              </a:spcAft>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discussed the state of shared governance and sought feedback</a:t>
            </a:r>
          </a:p>
          <a:p>
            <a:pPr marL="342900" indent="-342900">
              <a:spcBef>
                <a:spcPts val="400"/>
              </a:spcBef>
              <a:spcAft>
                <a:spcPts val="400"/>
              </a:spcAft>
              <a:buFont typeface="Arial" panose="020B0604020202020204" pitchFamily="34" charset="0"/>
              <a:buChar char="•"/>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Project team collated the key themes from meeting notes</a:t>
            </a:r>
            <a:endPar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4">
            <a:extLst>
              <a:ext uri="{FF2B5EF4-FFF2-40B4-BE49-F238E27FC236}">
                <a16:creationId xmlns:a16="http://schemas.microsoft.com/office/drawing/2014/main" id="{CF9C3B4A-8469-C54E-F2FD-8D3575C49336}"/>
              </a:ext>
            </a:extLst>
          </p:cNvPr>
          <p:cNvSpPr txBox="1">
            <a:spLocks noGrp="1"/>
          </p:cNvSpPr>
          <p:nvPr>
            <p:ph type="title" idx="4294967295"/>
          </p:nvPr>
        </p:nvSpPr>
        <p:spPr>
          <a:xfrm>
            <a:off x="304800" y="217521"/>
            <a:ext cx="10901596"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03: Leadership and Governance Group Interviews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A person giving a thumbs up&#10;&#10;Description automatically generated">
            <a:extLst>
              <a:ext uri="{FF2B5EF4-FFF2-40B4-BE49-F238E27FC236}">
                <a16:creationId xmlns:a16="http://schemas.microsoft.com/office/drawing/2014/main" id="{D25A9626-2391-CDC4-DD2C-C5BB443CA32E}"/>
              </a:ext>
            </a:extLst>
          </p:cNvPr>
          <p:cNvPicPr>
            <a:picLocks noChangeAspect="1"/>
          </p:cNvPicPr>
          <p:nvPr/>
        </p:nvPicPr>
        <p:blipFill>
          <a:blip r:embed="rId3">
            <a:extLst>
              <a:ext uri="{28A0092B-C50C-407E-A947-70E740481C1C}">
                <a14:useLocalDpi xmlns:a14="http://schemas.microsoft.com/office/drawing/2010/main" val="0"/>
              </a:ext>
            </a:extLst>
          </a:blip>
          <a:srcRect l="21816" r="19210"/>
          <a:stretch/>
        </p:blipFill>
        <p:spPr>
          <a:xfrm>
            <a:off x="7326923" y="1333499"/>
            <a:ext cx="4865077" cy="5381751"/>
          </a:xfrm>
          <a:prstGeom prst="rect">
            <a:avLst/>
          </a:prstGeom>
        </p:spPr>
      </p:pic>
    </p:spTree>
    <p:extLst>
      <p:ext uri="{BB962C8B-B14F-4D97-AF65-F5344CB8AC3E}">
        <p14:creationId xmlns:p14="http://schemas.microsoft.com/office/powerpoint/2010/main" val="367340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25C68-50FA-5FC8-2185-16D6A83FD39E}"/>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31D3C90-29F1-9C2A-D885-D1B1280D31E0}"/>
              </a:ext>
            </a:extLst>
          </p:cNvPr>
          <p:cNvSpPr>
            <a:spLocks noGrp="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19</a:t>
            </a:fld>
            <a:endParaRPr lang="en-US" b="1" dirty="0">
              <a:solidFill>
                <a:srgbClr val="767676"/>
              </a:solidFill>
            </a:endParaRPr>
          </a:p>
        </p:txBody>
      </p:sp>
      <p:sp>
        <p:nvSpPr>
          <p:cNvPr id="3" name="TextBox 2">
            <a:extLst>
              <a:ext uri="{FF2B5EF4-FFF2-40B4-BE49-F238E27FC236}">
                <a16:creationId xmlns:a16="http://schemas.microsoft.com/office/drawing/2014/main" id="{53E107C4-3F55-AD0B-DA23-1F40F55F1B21}"/>
              </a:ext>
            </a:extLst>
          </p:cNvPr>
          <p:cNvSpPr txBox="1">
            <a:spLocks/>
          </p:cNvSpPr>
          <p:nvPr/>
        </p:nvSpPr>
        <p:spPr>
          <a:xfrm>
            <a:off x="266700" y="1154804"/>
            <a:ext cx="6743700" cy="3477875"/>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400"/>
              </a:spcBef>
              <a:spcAft>
                <a:spcPts val="400"/>
              </a:spcAft>
            </a:pPr>
            <a:r>
              <a:rPr lang="en-US" sz="2000" b="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Major Themes:</a:t>
            </a:r>
          </a:p>
          <a:p>
            <a:pPr marL="285750" marR="0" indent="-285750">
              <a:spcBef>
                <a:spcPts val="400"/>
              </a:spcBef>
              <a:spcAft>
                <a:spcPts val="400"/>
              </a:spcAft>
              <a:buFont typeface="Arial" panose="020B0604020202020204" pitchFamily="34" charset="0"/>
              <a:buChar char="•"/>
            </a:pPr>
            <a:r>
              <a:rPr lang="en-US" sz="2000" b="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Theme 1: </a:t>
            </a:r>
            <a:r>
              <a:rPr lang="en-US" sz="20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Heavy workloads limit the ability of faculty to engage in shared governance in their college.</a:t>
            </a:r>
            <a:endParaRPr lang="en-US"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400"/>
              </a:spcBef>
              <a:spcAft>
                <a:spcPts val="400"/>
              </a:spcAft>
              <a:buFont typeface="Arial" panose="020B0604020202020204" pitchFamily="34" charset="0"/>
              <a:buChar char="•"/>
            </a:pPr>
            <a:r>
              <a:rPr lang="en-US" sz="2000" b="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Theme 2: </a:t>
            </a:r>
            <a:r>
              <a:rPr lang="en-US" sz="20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Shared governance structures vary across schools, colleges, and the library, and need to be periodically reviewed.</a:t>
            </a:r>
          </a:p>
          <a:p>
            <a:pPr marL="285750" indent="-285750">
              <a:spcBef>
                <a:spcPts val="400"/>
              </a:spcBef>
              <a:spcAft>
                <a:spcPts val="400"/>
              </a:spcAft>
              <a:buFont typeface="Arial" panose="020B0604020202020204" pitchFamily="34" charset="0"/>
              <a:buChar char="•"/>
            </a:pPr>
            <a:r>
              <a:rPr lang="en-US" sz="2000" b="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Theme 3: </a:t>
            </a:r>
            <a:r>
              <a:rPr lang="en-US" sz="20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Effective shared governance in CU Denver’s colleges, schools, and libraries requires strong faculty governance structures at the campus level, as well as strong support from campus administrators.</a:t>
            </a:r>
            <a:endParaRPr lang="en-US" sz="20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4">
            <a:extLst>
              <a:ext uri="{FF2B5EF4-FFF2-40B4-BE49-F238E27FC236}">
                <a16:creationId xmlns:a16="http://schemas.microsoft.com/office/drawing/2014/main" id="{68208F55-FEF9-34D1-9D7C-FA07B757E6B6}"/>
              </a:ext>
            </a:extLst>
          </p:cNvPr>
          <p:cNvSpPr txBox="1">
            <a:spLocks noGrp="1"/>
          </p:cNvSpPr>
          <p:nvPr>
            <p:ph type="title" idx="4294967295"/>
          </p:nvPr>
        </p:nvSpPr>
        <p:spPr>
          <a:xfrm>
            <a:off x="304800" y="217521"/>
            <a:ext cx="10901596"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03: Leadership and Governance Group Interviews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A person writing on a whiteboard&#10;&#10;Description automatically generated">
            <a:extLst>
              <a:ext uri="{FF2B5EF4-FFF2-40B4-BE49-F238E27FC236}">
                <a16:creationId xmlns:a16="http://schemas.microsoft.com/office/drawing/2014/main" id="{88319529-AD0F-775C-DFC3-FC044C732560}"/>
              </a:ext>
            </a:extLst>
          </p:cNvPr>
          <p:cNvPicPr>
            <a:picLocks noChangeAspect="1"/>
          </p:cNvPicPr>
          <p:nvPr/>
        </p:nvPicPr>
        <p:blipFill>
          <a:blip r:embed="rId3">
            <a:extLst>
              <a:ext uri="{28A0092B-C50C-407E-A947-70E740481C1C}">
                <a14:useLocalDpi xmlns:a14="http://schemas.microsoft.com/office/drawing/2010/main" val="0"/>
              </a:ext>
            </a:extLst>
          </a:blip>
          <a:srcRect l="12368" r="25000"/>
          <a:stretch/>
        </p:blipFill>
        <p:spPr>
          <a:xfrm>
            <a:off x="7362092" y="1318040"/>
            <a:ext cx="4839006" cy="5306979"/>
          </a:xfrm>
          <a:prstGeom prst="rect">
            <a:avLst/>
          </a:prstGeom>
        </p:spPr>
      </p:pic>
    </p:spTree>
    <p:extLst>
      <p:ext uri="{BB962C8B-B14F-4D97-AF65-F5344CB8AC3E}">
        <p14:creationId xmlns:p14="http://schemas.microsoft.com/office/powerpoint/2010/main" val="135083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9C7BEA5-EC1D-6A5F-6EE2-96306230924C}"/>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a:t>
            </a:fld>
            <a:endParaRPr lang="en-US" b="1" dirty="0">
              <a:solidFill>
                <a:srgbClr val="767676"/>
              </a:solidFill>
            </a:endParaRPr>
          </a:p>
        </p:txBody>
      </p:sp>
      <p:sp>
        <p:nvSpPr>
          <p:cNvPr id="3" name="Rounded Rectangle 2">
            <a:extLst>
              <a:ext uri="{FF2B5EF4-FFF2-40B4-BE49-F238E27FC236}">
                <a16:creationId xmlns:a16="http://schemas.microsoft.com/office/drawing/2014/main" id="{5570B55D-8F34-11F6-7B61-5115D8A1E2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52500" y="2374900"/>
            <a:ext cx="3213100" cy="3860800"/>
          </a:xfrm>
          <a:prstGeom prst="roundRect">
            <a:avLst/>
          </a:prstGeom>
          <a:no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F6674F3-2BB0-A83D-2E7C-85176FAC2F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890446" y="2374900"/>
            <a:ext cx="3213100" cy="3860800"/>
          </a:xfrm>
          <a:prstGeom prst="roundRect">
            <a:avLst/>
          </a:prstGeom>
          <a:no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F1773CF-5B81-102A-B959-65105756E3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8650" y="2374900"/>
            <a:ext cx="3213100" cy="3860800"/>
          </a:xfrm>
          <a:prstGeom prst="roundRect">
            <a:avLst/>
          </a:prstGeom>
          <a:no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2D2F95-3BC0-9F9D-ACDF-3570B90FF968}"/>
              </a:ext>
            </a:extLst>
          </p:cNvPr>
          <p:cNvSpPr txBox="1">
            <a:spLocks noGrp="1" noRot="1" noMove="1" noResize="1" noEditPoints="1" noAdjustHandles="1" noChangeArrowheads="1" noChangeShapeType="1"/>
          </p:cNvSpPr>
          <p:nvPr/>
        </p:nvSpPr>
        <p:spPr>
          <a:xfrm>
            <a:off x="8026400" y="3575229"/>
            <a:ext cx="2946400" cy="1292662"/>
          </a:xfrm>
          <a:prstGeom prst="rect">
            <a:avLst/>
          </a:prstGeom>
          <a:noFill/>
        </p:spPr>
        <p:txBody>
          <a:bodyPr wrap="square" rtlCol="0">
            <a:spAutoFit/>
          </a:bodyPr>
          <a:lstStyle/>
          <a:p>
            <a:pPr algn="ct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This work was performed during AY 2023-2024.</a:t>
            </a:r>
          </a:p>
          <a:p>
            <a:pPr algn="ctr"/>
            <a:endParaRPr lang="en-US" dirty="0"/>
          </a:p>
        </p:txBody>
      </p:sp>
      <p:sp>
        <p:nvSpPr>
          <p:cNvPr id="16" name="TextBox 15">
            <a:extLst>
              <a:ext uri="{FF2B5EF4-FFF2-40B4-BE49-F238E27FC236}">
                <a16:creationId xmlns:a16="http://schemas.microsoft.com/office/drawing/2014/main" id="{1129DB72-216B-5225-558B-CC9226A3B2A9}"/>
              </a:ext>
            </a:extLst>
          </p:cNvPr>
          <p:cNvSpPr txBox="1">
            <a:spLocks noGrp="1" noRot="1" noMove="1" noResize="1" noEditPoints="1" noAdjustHandles="1" noChangeArrowheads="1" noChangeShapeType="1"/>
          </p:cNvSpPr>
          <p:nvPr/>
        </p:nvSpPr>
        <p:spPr>
          <a:xfrm>
            <a:off x="4521200" y="3397429"/>
            <a:ext cx="3048000" cy="1631216"/>
          </a:xfrm>
          <a:prstGeom prst="rect">
            <a:avLst/>
          </a:prstGeom>
          <a:noFill/>
        </p:spPr>
        <p:txBody>
          <a:bodyPr wrap="square">
            <a:spAutoFit/>
          </a:bodyPr>
          <a:lstStyle/>
          <a:p>
            <a:pPr algn="ct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CU Denver Provost office agreed to perform a comprehensive review of shared governance in CU Denver’s Colleges.</a:t>
            </a:r>
          </a:p>
        </p:txBody>
      </p:sp>
      <p:sp>
        <p:nvSpPr>
          <p:cNvPr id="12" name="TextBox 11">
            <a:extLst>
              <a:ext uri="{FF2B5EF4-FFF2-40B4-BE49-F238E27FC236}">
                <a16:creationId xmlns:a16="http://schemas.microsoft.com/office/drawing/2014/main" id="{4BD19B49-D11D-8BEE-16EE-B76E43724C63}"/>
              </a:ext>
            </a:extLst>
          </p:cNvPr>
          <p:cNvSpPr txBox="1">
            <a:spLocks noGrp="1" noRot="1" noMove="1" noResize="1" noEditPoints="1" noAdjustHandles="1" noChangeArrowheads="1" noChangeShapeType="1"/>
          </p:cNvSpPr>
          <p:nvPr/>
        </p:nvSpPr>
        <p:spPr>
          <a:xfrm>
            <a:off x="1088454" y="3538281"/>
            <a:ext cx="2937446" cy="1323439"/>
          </a:xfrm>
          <a:prstGeom prst="rect">
            <a:avLst/>
          </a:prstGeom>
          <a:noFill/>
        </p:spPr>
        <p:txBody>
          <a:bodyPr wrap="square" rtlCol="0">
            <a:spAutoFit/>
          </a:bodyPr>
          <a:lstStyle/>
          <a:p>
            <a:pPr algn="ct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CU Denver Faculty Assembly identified concerns in Faculty Governance.</a:t>
            </a:r>
          </a:p>
        </p:txBody>
      </p:sp>
      <p:sp>
        <p:nvSpPr>
          <p:cNvPr id="5" name="Title 4">
            <a:extLst>
              <a:ext uri="{FF2B5EF4-FFF2-40B4-BE49-F238E27FC236}">
                <a16:creationId xmlns:a16="http://schemas.microsoft.com/office/drawing/2014/main" id="{8CC95379-DB4B-732D-DE00-C1318F16088B}"/>
              </a:ext>
            </a:extLst>
          </p:cNvPr>
          <p:cNvSpPr txBox="1">
            <a:spLocks noGrp="1" noRot="1" noMove="1" noResize="1" noEditPoints="1" noAdjustHandles="1" noChangeArrowheads="1" noChangeShapeType="1"/>
          </p:cNvSpPr>
          <p:nvPr>
            <p:ph type="title" idx="4294967295"/>
          </p:nvPr>
        </p:nvSpPr>
        <p:spPr>
          <a:xfrm>
            <a:off x="304800" y="215325"/>
            <a:ext cx="6096000"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904875" algn="l"/>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Overview and Project Goals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28577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20</a:t>
            </a:fld>
            <a:endParaRPr lang="en-US" b="1" dirty="0">
              <a:solidFill>
                <a:srgbClr val="767676"/>
              </a:solidFill>
            </a:endParaRPr>
          </a:p>
        </p:txBody>
      </p:sp>
      <p:sp>
        <p:nvSpPr>
          <p:cNvPr id="3" name="TextBox 2">
            <a:extLst>
              <a:ext uri="{FF2B5EF4-FFF2-40B4-BE49-F238E27FC236}">
                <a16:creationId xmlns:a16="http://schemas.microsoft.com/office/drawing/2014/main" id="{3E9E2E80-9725-8202-1F03-D7DCB7746E49}"/>
              </a:ext>
            </a:extLst>
          </p:cNvPr>
          <p:cNvSpPr txBox="1">
            <a:spLocks noGrp="1" noRot="1" noMove="1" noResize="1" noEditPoints="1" noAdjustHandles="1" noChangeArrowheads="1" noChangeShapeType="1"/>
          </p:cNvSpPr>
          <p:nvPr/>
        </p:nvSpPr>
        <p:spPr>
          <a:xfrm>
            <a:off x="342900" y="1333500"/>
            <a:ext cx="11722100" cy="464742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Transparency and communication: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Effective communication and transparency between faculty members and school leadership are essential components of shared governance. </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2.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Budget and resource allocation: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There are concerns about budget decisions and the necessity for faculty involvement in matters related to budgeting. There is a desire for greater transparency and faculty input in budgetary decisions. </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Autonomy in research: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Discussions have raised questions related to faculty input concerning research and creative activities. There is a need to balance shared governance principles with academic freedom.</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4.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Continuous improvement: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There is a shared commitment to continuously improving shared governance practices through ongoing dialogue, solicitation of feedback, and periodic reviews of governance structures.</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Involvement of staff in faculty governance: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Several participants advocated for more involvement of staff in shared governance.</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6.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Closure of the Graduate School: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Discussants raised concerns about governance at the Graduate School and its recent disbandment, including concerns about top-down decision-making and the need for more faculty involvement in developing policy concerning the administration of education and curriculum.</a:t>
            </a:r>
          </a:p>
          <a:p>
            <a:pPr marL="0" marR="0">
              <a:spcBef>
                <a:spcPts val="400"/>
              </a:spcBef>
              <a:spcAft>
                <a:spcPts val="400"/>
              </a:spcAft>
            </a:pP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7. </a:t>
            </a:r>
            <a:r>
              <a:rPr lang="en-US" sz="16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Manipulation of shared governance: </a:t>
            </a:r>
            <a:r>
              <a:rPr lang="en-US" sz="16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Concern was expressed about ensuring that faculty representative bodies are not manipulated to serve specific interests, rather than those of the broader faculty community. One dean emphasized the importance of maintaining integrity and representing the broader faculty perspective.</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1182670"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03: Leadership and Governance Group Interviews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24649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21</a:t>
            </a:fld>
            <a:endParaRPr lang="en-US" b="1" dirty="0">
              <a:solidFill>
                <a:srgbClr val="767676"/>
              </a:solidFill>
            </a:endParaRPr>
          </a:p>
        </p:txBody>
      </p:sp>
      <p:sp>
        <p:nvSpPr>
          <p:cNvPr id="3" name="TextBox 2">
            <a:extLst>
              <a:ext uri="{FF2B5EF4-FFF2-40B4-BE49-F238E27FC236}">
                <a16:creationId xmlns:a16="http://schemas.microsoft.com/office/drawing/2014/main" id="{0C1E5ED7-BA3E-3B21-E80D-B80418F0E5A3}"/>
              </a:ext>
            </a:extLst>
          </p:cNvPr>
          <p:cNvSpPr txBox="1">
            <a:spLocks noGrp="1" noRot="1" noMove="1" noResize="1" noEditPoints="1" noAdjustHandles="1" noChangeArrowheads="1" noChangeShapeType="1"/>
          </p:cNvSpPr>
          <p:nvPr/>
        </p:nvSpPr>
        <p:spPr>
          <a:xfrm>
            <a:off x="2765946" y="2044379"/>
            <a:ext cx="6660107" cy="923330"/>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lgn="ctr">
              <a:spcBef>
                <a:spcPts val="0"/>
              </a:spcBef>
              <a:spcAft>
                <a:spcPts val="0"/>
              </a:spcAft>
            </a:pPr>
            <a:r>
              <a:rPr lang="en-US" sz="18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The tables and graphics from the survey performed for Part II of the </a:t>
            </a:r>
            <a:r>
              <a:rPr lang="en-US" sz="1800" i="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Faculty Shared Governance Report </a:t>
            </a:r>
            <a:r>
              <a:rPr lang="en-US" sz="18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are duplicated on the remaining slides.</a:t>
            </a:r>
          </a:p>
        </p:txBody>
      </p:sp>
      <p:sp>
        <p:nvSpPr>
          <p:cNvPr id="2" name="Title 1">
            <a:extLst>
              <a:ext uri="{FF2B5EF4-FFF2-40B4-BE49-F238E27FC236}">
                <a16:creationId xmlns:a16="http://schemas.microsoft.com/office/drawing/2014/main" id="{0CEF4907-7A81-4304-F89D-EC5BDABBAB4A}"/>
              </a:ext>
            </a:extLst>
          </p:cNvPr>
          <p:cNvSpPr txBox="1">
            <a:spLocks noGrp="1" noRot="1" noMove="1" noResize="1" noEditPoints="1" noAdjustHandles="1" noChangeArrowheads="1" noChangeShapeType="1"/>
          </p:cNvSpPr>
          <p:nvPr>
            <p:ph type="title" idx="4294967295"/>
          </p:nvPr>
        </p:nvSpPr>
        <p:spPr>
          <a:xfrm>
            <a:off x="304800" y="215325"/>
            <a:ext cx="6660107"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Questions and Discussion</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09891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22</a:t>
            </a:fld>
            <a:endParaRPr lang="en-US" b="1" dirty="0">
              <a:solidFill>
                <a:srgbClr val="767676"/>
              </a:solidFill>
            </a:endParaRPr>
          </a:p>
        </p:txBody>
      </p:sp>
      <p:pic>
        <p:nvPicPr>
          <p:cNvPr id="10" name="Picture 9" descr="Chart showing responses by school college to survey question 1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697070" y="215993"/>
            <a:ext cx="8240257"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70796" y="4322619"/>
            <a:ext cx="3317705" cy="2073566"/>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2585323"/>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Q01:</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My college/ school/ library administration respects faculty decisions in areas in which the faculty has principal responsibility (such as pedagogy, curriculum, scholarly or creative work, and academic ethics).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37191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23</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638800" y="1644019"/>
            <a:ext cx="6343934" cy="4757951"/>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768890" y="1453634"/>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15021"/>
            <a:ext cx="3317705" cy="2585323"/>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Q01:</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My college/ school/ library administration respects faculty decisions in areas in which the faculty has principal responsibility (such as pedagogy, curriculum, scholarly or creative work, and academic ethics).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486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24</a:t>
            </a:fld>
            <a:endParaRPr lang="en-US" b="1" dirty="0">
              <a:solidFill>
                <a:srgbClr val="767676"/>
              </a:solidFill>
            </a:endParaRPr>
          </a:p>
        </p:txBody>
      </p:sp>
      <p:pic>
        <p:nvPicPr>
          <p:cNvPr id="10" name="Picture 9" descr="Chart showing responses by school college to survey question 2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5"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2376" y="800100"/>
            <a:ext cx="3394694" cy="1477328"/>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Q02: My college/ school/ library respects faculty recommendations on the selection and evaluation of faculty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2294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25</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663821" y="1624851"/>
            <a:ext cx="6367934" cy="4775950"/>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809835" y="1440184"/>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6" name="Title 5">
            <a:extLst>
              <a:ext uri="{FF2B5EF4-FFF2-40B4-BE49-F238E27FC236}">
                <a16:creationId xmlns:a16="http://schemas.microsoft.com/office/drawing/2014/main" id="{B06C8157-49A0-D8F4-1845-D3A4F9E4FDE8}"/>
              </a:ext>
            </a:extLst>
          </p:cNvPr>
          <p:cNvSpPr txBox="1">
            <a:spLocks noGrp="1" noRot="1" noMove="1" noResize="1" noEditPoints="1" noAdjustHandles="1" noChangeArrowheads="1" noChangeShapeType="1"/>
          </p:cNvSpPr>
          <p:nvPr>
            <p:ph type="title" idx="4294967295"/>
          </p:nvPr>
        </p:nvSpPr>
        <p:spPr>
          <a:xfrm>
            <a:off x="304800" y="799896"/>
            <a:ext cx="3923532"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Q02: My college/ school/ library respects faculty recommendations on the selection and evaluation of faculty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9062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26</a:t>
            </a:fld>
            <a:endParaRPr lang="en-US" b="1" dirty="0">
              <a:solidFill>
                <a:srgbClr val="767676"/>
              </a:solidFill>
            </a:endParaRPr>
          </a:p>
        </p:txBody>
      </p:sp>
      <p:pic>
        <p:nvPicPr>
          <p:cNvPr id="10" name="Picture 9" descr="Chart showing responses by school college to survey question 3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203132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Q03: My college/ school/ library administration seeks meaningful faculty input on issues (such as planning) in which the faculty has appropriate interest but not principal responsibility.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32895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27</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638800" y="1631660"/>
            <a:ext cx="6394532" cy="4795900"/>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837130" y="1453634"/>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5" name="Title 4">
            <a:extLst>
              <a:ext uri="{FF2B5EF4-FFF2-40B4-BE49-F238E27FC236}">
                <a16:creationId xmlns:a16="http://schemas.microsoft.com/office/drawing/2014/main" id="{24FA4CD3-CCB1-5AAC-2DD0-FC2373FB7A5D}"/>
              </a:ext>
            </a:extLst>
          </p:cNvPr>
          <p:cNvSpPr txBox="1">
            <a:spLocks noGrp="1" noRot="1" noMove="1" noResize="1" noEditPoints="1" noAdjustHandles="1" noChangeArrowheads="1" noChangeShapeType="1"/>
          </p:cNvSpPr>
          <p:nvPr>
            <p:ph type="title" idx="4294967295"/>
          </p:nvPr>
        </p:nvSpPr>
        <p:spPr>
          <a:xfrm>
            <a:off x="304800" y="817791"/>
            <a:ext cx="3909885" cy="1754326"/>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Q03: My college/ school/ library administration seeks meaningful faculty input on issues (such as planning) in which the faculty has appropriate interest but not principal responsibility.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5814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28</a:t>
            </a:fld>
            <a:endParaRPr lang="en-US" b="1" dirty="0">
              <a:solidFill>
                <a:srgbClr val="767676"/>
              </a:solidFill>
            </a:endParaRPr>
          </a:p>
        </p:txBody>
      </p:sp>
      <p:pic>
        <p:nvPicPr>
          <p:cNvPr id="10" name="Picture 9" descr="Chart showing responses by school college to survey question 4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Q04: My college/ school/ library administration supports faculty shared governance.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70142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29</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38800" y="1631659"/>
            <a:ext cx="6395248" cy="4796435"/>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p:nvPr/>
        </p:nvSpPr>
        <p:spPr>
          <a:xfrm>
            <a:off x="4815186" y="1453634"/>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6" name="Title 5">
            <a:extLst>
              <a:ext uri="{FF2B5EF4-FFF2-40B4-BE49-F238E27FC236}">
                <a16:creationId xmlns:a16="http://schemas.microsoft.com/office/drawing/2014/main" id="{CA6B0C26-E217-D4E2-3ECC-E8637FCA8185}"/>
              </a:ext>
            </a:extLst>
          </p:cNvPr>
          <p:cNvSpPr txBox="1">
            <a:spLocks noGrp="1"/>
          </p:cNvSpPr>
          <p:nvPr>
            <p:ph type="title" idx="4294967295"/>
          </p:nvPr>
        </p:nvSpPr>
        <p:spPr>
          <a:xfrm>
            <a:off x="304800" y="822076"/>
            <a:ext cx="3787055" cy="92333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Q04: My college/ school/ library administration supports faculty shared governance.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3865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9C7BEA5-EC1D-6A5F-6EE2-96306230924C}"/>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a:effectLst/>
        </p:spPr>
        <p:txBody>
          <a:bodyPr anchor="ctr"/>
          <a:lstStyle>
            <a:lvl1pPr algn="l">
              <a:defRPr sz="1200"/>
            </a:lvl1pPr>
          </a:lstStyle>
          <a:p>
            <a:pPr algn="ctr"/>
            <a:fld id="{D7C4BAE6-002D-434A-9ACE-1F0C88E5DDF2}" type="slidenum">
              <a:rPr lang="en-US" b="1" smtClean="0">
                <a:solidFill>
                  <a:schemeClr val="tx1"/>
                </a:solidFill>
              </a:rPr>
              <a:pPr algn="ctr"/>
              <a:t>3</a:t>
            </a:fld>
            <a:endParaRPr lang="en-US" b="1" dirty="0">
              <a:solidFill>
                <a:schemeClr val="tx1"/>
              </a:solidFill>
            </a:endParaRPr>
          </a:p>
        </p:txBody>
      </p:sp>
      <p:grpSp>
        <p:nvGrpSpPr>
          <p:cNvPr id="9" name="Group 8" descr="Blue Box with Number 2 inside">
            <a:extLst>
              <a:ext uri="{FF2B5EF4-FFF2-40B4-BE49-F238E27FC236}">
                <a16:creationId xmlns:a16="http://schemas.microsoft.com/office/drawing/2014/main" id="{31DE270C-DA4B-6470-0E3C-1C568CB8F809}"/>
              </a:ext>
            </a:extLst>
          </p:cNvPr>
          <p:cNvGrpSpPr>
            <a:grpSpLocks noGrp="1" noUngrp="1" noRot="1" noMove="1" noResize="1"/>
          </p:cNvGrpSpPr>
          <p:nvPr/>
        </p:nvGrpSpPr>
        <p:grpSpPr>
          <a:xfrm>
            <a:off x="559806" y="3264766"/>
            <a:ext cx="481594" cy="716633"/>
            <a:chOff x="10223500" y="151825"/>
            <a:chExt cx="702246" cy="907305"/>
          </a:xfrm>
        </p:grpSpPr>
        <p:sp>
          <p:nvSpPr>
            <p:cNvPr id="10" name="Rounded Rectangle 9">
              <a:extLst>
                <a:ext uri="{FF2B5EF4-FFF2-40B4-BE49-F238E27FC236}">
                  <a16:creationId xmlns:a16="http://schemas.microsoft.com/office/drawing/2014/main" id="{F8460377-BC87-A040-96E2-D00AB454BB8E}"/>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Blue Box with Number 2 inside">
              <a:extLst>
                <a:ext uri="{FF2B5EF4-FFF2-40B4-BE49-F238E27FC236}">
                  <a16:creationId xmlns:a16="http://schemas.microsoft.com/office/drawing/2014/main" id="{D9CBDAAC-7450-0BE4-BC65-5F9EB10902DC}"/>
                </a:ext>
              </a:extLst>
            </p:cNvPr>
            <p:cNvSpPr txBox="1">
              <a:spLocks noGrp="1" noRot="1" noMove="1" noResize="1" noEditPoints="1" noAdjustHandles="1" noChangeArrowheads="1" noChangeShapeType="1"/>
            </p:cNvSpPr>
            <p:nvPr/>
          </p:nvSpPr>
          <p:spPr>
            <a:xfrm>
              <a:off x="10305069" y="151825"/>
              <a:ext cx="418903" cy="896231"/>
            </a:xfrm>
            <a:prstGeom prst="rect">
              <a:avLst/>
            </a:prstGeom>
            <a:noFill/>
          </p:spPr>
          <p:txBody>
            <a:bodyPr wrap="square" rtlCol="0">
              <a:spAutoFit/>
            </a:bodyPr>
            <a:lstStyle/>
            <a:p>
              <a:r>
                <a:rPr lang="en-US" sz="4000" dirty="0">
                  <a:solidFill>
                    <a:schemeClr val="bg1"/>
                  </a:solidFill>
                  <a:latin typeface="Bebas" panose="020B0606020202050201" pitchFamily="34" charset="0"/>
                </a:rPr>
                <a:t>2</a:t>
              </a:r>
            </a:p>
          </p:txBody>
        </p:sp>
      </p:grpSp>
      <p:grpSp>
        <p:nvGrpSpPr>
          <p:cNvPr id="12" name="Group 11" descr="Blue Box with Number 3 inside">
            <a:extLst>
              <a:ext uri="{FF2B5EF4-FFF2-40B4-BE49-F238E27FC236}">
                <a16:creationId xmlns:a16="http://schemas.microsoft.com/office/drawing/2014/main" id="{2C01D6FD-F321-7234-7D5B-DAE07FDAEFF5}"/>
              </a:ext>
            </a:extLst>
          </p:cNvPr>
          <p:cNvGrpSpPr>
            <a:grpSpLocks noGrp="1" noUngrp="1" noRot="1" noMove="1" noResize="1"/>
          </p:cNvGrpSpPr>
          <p:nvPr/>
        </p:nvGrpSpPr>
        <p:grpSpPr>
          <a:xfrm>
            <a:off x="559806" y="4299766"/>
            <a:ext cx="481594" cy="716633"/>
            <a:chOff x="10223500" y="151825"/>
            <a:chExt cx="702246" cy="907305"/>
          </a:xfrm>
        </p:grpSpPr>
        <p:sp>
          <p:nvSpPr>
            <p:cNvPr id="13" name="Rounded Rectangle 12">
              <a:extLst>
                <a:ext uri="{FF2B5EF4-FFF2-40B4-BE49-F238E27FC236}">
                  <a16:creationId xmlns:a16="http://schemas.microsoft.com/office/drawing/2014/main" id="{C05AF9A3-1B5E-6540-30F5-6DBF0B39F42B}"/>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D62FBB-96E0-8950-900A-155682A73800}"/>
                </a:ext>
              </a:extLst>
            </p:cNvPr>
            <p:cNvSpPr txBox="1">
              <a:spLocks noGrp="1" noRot="1" noMove="1" noResize="1" noEditPoints="1" noAdjustHandles="1" noChangeArrowheads="1" noChangeShapeType="1"/>
            </p:cNvSpPr>
            <p:nvPr/>
          </p:nvSpPr>
          <p:spPr>
            <a:xfrm>
              <a:off x="10305069" y="151825"/>
              <a:ext cx="418903" cy="896231"/>
            </a:xfrm>
            <a:prstGeom prst="rect">
              <a:avLst/>
            </a:prstGeom>
            <a:noFill/>
          </p:spPr>
          <p:txBody>
            <a:bodyPr wrap="square" rtlCol="0">
              <a:spAutoFit/>
            </a:bodyPr>
            <a:lstStyle/>
            <a:p>
              <a:r>
                <a:rPr lang="en-US" sz="4000" dirty="0">
                  <a:solidFill>
                    <a:schemeClr val="bg1"/>
                  </a:solidFill>
                  <a:latin typeface="Bebas" panose="020B0606020202050201" pitchFamily="34" charset="0"/>
                </a:rPr>
                <a:t>3</a:t>
              </a:r>
            </a:p>
          </p:txBody>
        </p:sp>
      </p:grpSp>
      <p:grpSp>
        <p:nvGrpSpPr>
          <p:cNvPr id="4" name="Group 3" descr="Blue Box with number 1 inside">
            <a:extLst>
              <a:ext uri="{FF2B5EF4-FFF2-40B4-BE49-F238E27FC236}">
                <a16:creationId xmlns:a16="http://schemas.microsoft.com/office/drawing/2014/main" id="{F542AECF-6594-0C74-32EF-522CCBDF160B}"/>
              </a:ext>
              <a:ext uri="{C183D7F6-B498-43B3-948B-1728B52AA6E4}">
                <adec:decorative xmlns:adec="http://schemas.microsoft.com/office/drawing/2017/decorative" val="0"/>
              </a:ext>
            </a:extLst>
          </p:cNvPr>
          <p:cNvGrpSpPr>
            <a:grpSpLocks noGrp="1" noUngrp="1" noRot="1" noMove="1" noResize="1"/>
          </p:cNvGrpSpPr>
          <p:nvPr/>
        </p:nvGrpSpPr>
        <p:grpSpPr>
          <a:xfrm>
            <a:off x="559806" y="2229767"/>
            <a:ext cx="481594" cy="716633"/>
            <a:chOff x="10223500" y="151825"/>
            <a:chExt cx="702246" cy="907305"/>
          </a:xfrm>
        </p:grpSpPr>
        <p:sp>
          <p:nvSpPr>
            <p:cNvPr id="3" name="Rounded Rectangle 2">
              <a:extLst>
                <a:ext uri="{FF2B5EF4-FFF2-40B4-BE49-F238E27FC236}">
                  <a16:creationId xmlns:a16="http://schemas.microsoft.com/office/drawing/2014/main" id="{5AEC75A5-2E6C-4692-B9BB-E7054B3DC41E}"/>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2709CC-2F4A-0F71-3743-9DC32CE08A71}"/>
                </a:ext>
              </a:extLst>
            </p:cNvPr>
            <p:cNvSpPr txBox="1">
              <a:spLocks noGrp="1" noRot="1" noMove="1" noResize="1" noEditPoints="1" noAdjustHandles="1" noChangeArrowheads="1" noChangeShapeType="1"/>
            </p:cNvSpPr>
            <p:nvPr/>
          </p:nvSpPr>
          <p:spPr>
            <a:xfrm>
              <a:off x="10305069" y="151825"/>
              <a:ext cx="418903" cy="753506"/>
            </a:xfrm>
            <a:prstGeom prst="rect">
              <a:avLst/>
            </a:prstGeom>
            <a:noFill/>
          </p:spPr>
          <p:txBody>
            <a:bodyPr wrap="square" rtlCol="0">
              <a:spAutoFit/>
            </a:bodyPr>
            <a:lstStyle/>
            <a:p>
              <a:r>
                <a:rPr lang="en-US" sz="4000" dirty="0">
                  <a:solidFill>
                    <a:schemeClr val="bg1"/>
                  </a:solidFill>
                  <a:latin typeface="Bebas" panose="020B0606020202050201" pitchFamily="34" charset="0"/>
                </a:rPr>
                <a:t>1</a:t>
              </a:r>
            </a:p>
          </p:txBody>
        </p:sp>
      </p:grpSp>
      <p:sp>
        <p:nvSpPr>
          <p:cNvPr id="7" name="TextBox 6">
            <a:extLst>
              <a:ext uri="{FF2B5EF4-FFF2-40B4-BE49-F238E27FC236}">
                <a16:creationId xmlns:a16="http://schemas.microsoft.com/office/drawing/2014/main" id="{A58B507C-C1CB-BE19-5FC5-0BCDF93A505C}"/>
              </a:ext>
            </a:extLst>
          </p:cNvPr>
          <p:cNvSpPr txBox="1">
            <a:spLocks noGrp="1" noRot="1" noMove="1" noResize="1" noEditPoints="1" noAdjustHandles="1" noChangeArrowheads="1" noChangeShapeType="1"/>
          </p:cNvSpPr>
          <p:nvPr/>
        </p:nvSpPr>
        <p:spPr>
          <a:xfrm>
            <a:off x="342900" y="1333500"/>
            <a:ext cx="10668000" cy="3785652"/>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organized the project into three modes of investigation</a:t>
            </a:r>
          </a:p>
          <a:p>
            <a:b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b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comprehensive review of CU Denver’s College bylaws.</a:t>
            </a:r>
          </a:p>
          <a:p>
            <a:pPr lvl="1"/>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survey of 242 (36%) rostered faculty about shared faculty 	governance in CU Denver’s schools and Colleges.</a:t>
            </a:r>
          </a:p>
          <a:p>
            <a:pPr lvl="1"/>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series of group interviews with CU Denver’s administrators, faculty 	leaders, and shared governance groups.</a:t>
            </a:r>
          </a:p>
        </p:txBody>
      </p:sp>
      <p:sp>
        <p:nvSpPr>
          <p:cNvPr id="5" name="Title 4">
            <a:extLst>
              <a:ext uri="{FF2B5EF4-FFF2-40B4-BE49-F238E27FC236}">
                <a16:creationId xmlns:a16="http://schemas.microsoft.com/office/drawing/2014/main" id="{8CC95379-DB4B-732D-DE00-C1318F16088B}"/>
              </a:ext>
            </a:extLst>
          </p:cNvPr>
          <p:cNvSpPr txBox="1">
            <a:spLocks noGrp="1" noRot="1" noMove="1" noResize="1" noEditPoints="1" noAdjustHandles="1" noChangeArrowheads="1" noChangeShapeType="1"/>
          </p:cNvSpPr>
          <p:nvPr>
            <p:ph type="title" idx="4294967295"/>
          </p:nvPr>
        </p:nvSpPr>
        <p:spPr>
          <a:xfrm>
            <a:off x="304800" y="215325"/>
            <a:ext cx="3524440"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Review Process</a:t>
            </a:r>
            <a:endParaRPr kumimoji="0" lang="en-US" sz="3200" b="0" i="0" u="none" strike="noStrike" kern="1200" cap="none" spc="0" normalizeH="0" baseline="0" noProof="0" dirty="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863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30</a:t>
            </a:fld>
            <a:endParaRPr lang="en-US" b="1" dirty="0">
              <a:solidFill>
                <a:srgbClr val="767676"/>
              </a:solidFill>
            </a:endParaRPr>
          </a:p>
        </p:txBody>
      </p:sp>
      <p:pic>
        <p:nvPicPr>
          <p:cNvPr id="10" name="Picture 9" descr="Chart showing responses by school college to survey question 5 with different colored bars">
            <a:extLst>
              <a:ext uri="{FF2B5EF4-FFF2-40B4-BE49-F238E27FC236}">
                <a16:creationId xmlns:a16="http://schemas.microsoft.com/office/drawing/2014/main" id="{BEAE5BA2-7515-B5D3-BEA7-5F02B91743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p:cNvSpPr>
          <p:nvPr>
            <p:ph type="title" idx="4294967295"/>
          </p:nvPr>
        </p:nvSpPr>
        <p:spPr>
          <a:xfrm>
            <a:off x="304800" y="800100"/>
            <a:ext cx="3317705" cy="92333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Q05:</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University-level administration supports faculty shared governance.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08206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31</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638799" y="1655955"/>
            <a:ext cx="6393025" cy="4794769"/>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823481" y="1471289"/>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5" name="Title 4">
            <a:extLst>
              <a:ext uri="{FF2B5EF4-FFF2-40B4-BE49-F238E27FC236}">
                <a16:creationId xmlns:a16="http://schemas.microsoft.com/office/drawing/2014/main" id="{F48FE66B-33AC-8F1F-1DBB-379A32A98C34}"/>
              </a:ext>
            </a:extLst>
          </p:cNvPr>
          <p:cNvSpPr txBox="1">
            <a:spLocks noGrp="1" noRot="1" noMove="1" noResize="1" noEditPoints="1" noAdjustHandles="1" noChangeArrowheads="1" noChangeShapeType="1"/>
          </p:cNvSpPr>
          <p:nvPr>
            <p:ph type="title" idx="4294967295"/>
          </p:nvPr>
        </p:nvSpPr>
        <p:spPr>
          <a:xfrm>
            <a:off x="304800" y="807304"/>
            <a:ext cx="3317705" cy="92333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Q05:</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University-level administration supports faculty shared governance.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71768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32</a:t>
            </a:fld>
            <a:endParaRPr lang="en-US" b="1" dirty="0">
              <a:solidFill>
                <a:srgbClr val="767676"/>
              </a:solidFill>
            </a:endParaRPr>
          </a:p>
        </p:txBody>
      </p:sp>
      <p:pic>
        <p:nvPicPr>
          <p:cNvPr id="10" name="Picture 9" descr="Chart showing responses by school college to survey question 8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211740" y="792842"/>
            <a:ext cx="3317705" cy="1754326"/>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Q08:</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Shared governance processes and responsibilities are clearly defined in college/ school/ library governance documents (e.g., bylaws).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841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33</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394579" y="708129"/>
            <a:ext cx="7626625" cy="5719968"/>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250275" y="429903"/>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5" name="Title 4">
            <a:extLst>
              <a:ext uri="{FF2B5EF4-FFF2-40B4-BE49-F238E27FC236}">
                <a16:creationId xmlns:a16="http://schemas.microsoft.com/office/drawing/2014/main" id="{616CFAF9-E980-7847-9A8C-8A82C029A351}"/>
              </a:ext>
            </a:extLst>
          </p:cNvPr>
          <p:cNvSpPr txBox="1">
            <a:spLocks noGrp="1" noRot="1" noMove="1" noResize="1" noEditPoints="1" noAdjustHandles="1" noChangeArrowheads="1" noChangeShapeType="1"/>
          </p:cNvSpPr>
          <p:nvPr>
            <p:ph type="title" idx="4294967295"/>
          </p:nvPr>
        </p:nvSpPr>
        <p:spPr>
          <a:xfrm>
            <a:off x="211740" y="792842"/>
            <a:ext cx="3317705" cy="1754326"/>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Q08:</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Shared governance processes and responsibilities are clearly defined in college/ school/ library governance documents (e.g., bylaws).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24633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34</a:t>
            </a:fld>
            <a:endParaRPr lang="en-US" b="1" dirty="0">
              <a:solidFill>
                <a:srgbClr val="767676"/>
              </a:solidFill>
            </a:endParaRPr>
          </a:p>
        </p:txBody>
      </p:sp>
      <p:pic>
        <p:nvPicPr>
          <p:cNvPr id="10" name="Picture 9" descr="Chart showing responses by school college to survey question 11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3" name="Title 2">
            <a:extLst>
              <a:ext uri="{FF2B5EF4-FFF2-40B4-BE49-F238E27FC236}">
                <a16:creationId xmlns:a16="http://schemas.microsoft.com/office/drawing/2014/main" id="{A4644890-74DF-F723-4358-D25610BE5F85}"/>
              </a:ext>
            </a:extLst>
          </p:cNvPr>
          <p:cNvSpPr txBox="1">
            <a:spLocks noGrp="1" noRot="1" noMove="1" noResize="1" noEditPoints="1" noAdjustHandles="1" noChangeArrowheads="1" noChangeShapeType="1"/>
          </p:cNvSpPr>
          <p:nvPr>
            <p:ph type="title" idx="4294967295"/>
          </p:nvPr>
        </p:nvSpPr>
        <p:spPr>
          <a:xfrm>
            <a:off x="304800" y="825237"/>
            <a:ext cx="3317705" cy="92333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Q11:</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am involved in faculty shared governance in my school, college, or library.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56807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35</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432280" y="800100"/>
            <a:ext cx="7544185" cy="5658139"/>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263923" y="624797"/>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5" name="Title 4">
            <a:extLst>
              <a:ext uri="{FF2B5EF4-FFF2-40B4-BE49-F238E27FC236}">
                <a16:creationId xmlns:a16="http://schemas.microsoft.com/office/drawing/2014/main" id="{D292AC9B-0423-E7B5-5827-51B7FB7DDF3E}"/>
              </a:ext>
            </a:extLst>
          </p:cNvPr>
          <p:cNvSpPr txBox="1">
            <a:spLocks noGrp="1" noRot="1" noMove="1" noResize="1" noEditPoints="1" noAdjustHandles="1" noChangeArrowheads="1" noChangeShapeType="1"/>
          </p:cNvSpPr>
          <p:nvPr>
            <p:ph type="title" idx="4294967295"/>
          </p:nvPr>
        </p:nvSpPr>
        <p:spPr>
          <a:xfrm>
            <a:off x="304800" y="825237"/>
            <a:ext cx="3317705" cy="92333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Q11:</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am involved in faculty shared governance in my school, college, or library.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25410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36</a:t>
            </a:fld>
            <a:endParaRPr lang="en-US" b="1" dirty="0">
              <a:solidFill>
                <a:srgbClr val="767676"/>
              </a:solidFill>
            </a:endParaRPr>
          </a:p>
        </p:txBody>
      </p:sp>
      <p:pic>
        <p:nvPicPr>
          <p:cNvPr id="10" name="Picture 9" descr="Chart showing responses by school college to survey question 12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Q12:</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am satisfied with the state of faculty shared governance at my college/ school/ library.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3246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37</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841714" y="994129"/>
            <a:ext cx="6648584" cy="4986438"/>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263923" y="624797"/>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8" name="Title 7">
            <a:extLst>
              <a:ext uri="{FF2B5EF4-FFF2-40B4-BE49-F238E27FC236}">
                <a16:creationId xmlns:a16="http://schemas.microsoft.com/office/drawing/2014/main" id="{FB79A9C6-D8B0-9FF0-82C9-BA9077589D8D}"/>
              </a:ext>
            </a:extLst>
          </p:cNvPr>
          <p:cNvSpPr txBox="1">
            <a:spLocks noGrp="1" noRot="1" noMove="1" noResize="1" noEditPoints="1" noAdjustHandles="1" noChangeArrowheads="1" noChangeShapeType="1"/>
          </p:cNvSpPr>
          <p:nvPr>
            <p:ph type="title" idx="4294967295"/>
          </p:nvPr>
        </p:nvSpPr>
        <p:spPr>
          <a:xfrm>
            <a:off x="304800" y="800100"/>
            <a:ext cx="3317705"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Q12:</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am satisfied with the state of faculty shared governance at my college/ school/ library.</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6912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38</a:t>
            </a:fld>
            <a:endParaRPr lang="en-US" b="1" dirty="0">
              <a:solidFill>
                <a:srgbClr val="767676"/>
              </a:solidFill>
            </a:endParaRPr>
          </a:p>
        </p:txBody>
      </p:sp>
      <p:pic>
        <p:nvPicPr>
          <p:cNvPr id="10" name="Picture 9" descr="Chart showing responses by school college to survey question 13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frequency of faculty repons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Q13: Faculty have a meaningful impact on college/ school/ library policies that matter to me.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95458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39</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1714" y="994129"/>
            <a:ext cx="6648584" cy="4986438"/>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p:nvPr/>
        </p:nvSpPr>
        <p:spPr>
          <a:xfrm>
            <a:off x="4263923" y="624797"/>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8" name="Title 7">
            <a:extLst>
              <a:ext uri="{FF2B5EF4-FFF2-40B4-BE49-F238E27FC236}">
                <a16:creationId xmlns:a16="http://schemas.microsoft.com/office/drawing/2014/main" id="{C965525A-D95C-BB18-ACFC-9439DAD04180}"/>
              </a:ext>
            </a:extLst>
          </p:cNvPr>
          <p:cNvSpPr txBox="1">
            <a:spLocks noGrp="1"/>
          </p:cNvSpPr>
          <p:nvPr>
            <p:ph type="title" idx="4294967295"/>
          </p:nvPr>
        </p:nvSpPr>
        <p:spPr>
          <a:xfrm>
            <a:off x="304800" y="800100"/>
            <a:ext cx="3317705" cy="1200329"/>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Q13: Faculty have a meaningful impact on college/ school/ library policies that matter to me.</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1986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4</a:t>
            </a:fld>
            <a:endParaRPr lang="en-US" b="1" dirty="0">
              <a:solidFill>
                <a:srgbClr val="767676"/>
              </a:solidFill>
            </a:endParaRPr>
          </a:p>
        </p:txBody>
      </p:sp>
      <p:sp>
        <p:nvSpPr>
          <p:cNvPr id="16" name="TextBox 15">
            <a:extLst>
              <a:ext uri="{FF2B5EF4-FFF2-40B4-BE49-F238E27FC236}">
                <a16:creationId xmlns:a16="http://schemas.microsoft.com/office/drawing/2014/main" id="{878551E5-FDCA-053A-8326-3D6A95FB6E82}"/>
              </a:ext>
            </a:extLst>
          </p:cNvPr>
          <p:cNvSpPr txBox="1">
            <a:spLocks noGrp="1" noRot="1" noMove="1" noResize="1" noEditPoints="1" noAdjustHandles="1" noChangeArrowheads="1" noChangeShapeType="1"/>
          </p:cNvSpPr>
          <p:nvPr/>
        </p:nvSpPr>
        <p:spPr>
          <a:xfrm>
            <a:off x="342900" y="5234121"/>
            <a:ext cx="10731500" cy="1200329"/>
          </a:xfrm>
          <a:prstGeom prst="rect">
            <a:avLst/>
          </a:prstGeom>
          <a:noFill/>
        </p:spPr>
        <p:txBody>
          <a:bodyPr wrap="square">
            <a:spAutoFit/>
          </a:bodyPr>
          <a:lstStyle/>
          <a:p>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carefully reviewed each bylaws from each college* for adherence to these principles by identifying the text that addresses them. </a:t>
            </a:r>
            <a:r>
              <a:rPr lang="en-US" dirty="0">
                <a:latin typeface="Helvetica Neue" panose="02000503000000020004" pitchFamily="2" charset="0"/>
                <a:ea typeface="Helvetica Neue" panose="02000503000000020004" pitchFamily="2" charset="0"/>
                <a:cs typeface="Helvetica Neue" panose="02000503000000020004" pitchFamily="2" charset="0"/>
              </a:rPr>
              <a:t>R</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ecommendations are based on this work.</a:t>
            </a:r>
          </a:p>
          <a:p>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*LIB, BUS, CAP, CLAS, SEHD, and SPA.</a:t>
            </a:r>
          </a:p>
        </p:txBody>
      </p:sp>
      <p:sp>
        <p:nvSpPr>
          <p:cNvPr id="18" name="TextBox 17">
            <a:extLst>
              <a:ext uri="{FF2B5EF4-FFF2-40B4-BE49-F238E27FC236}">
                <a16:creationId xmlns:a16="http://schemas.microsoft.com/office/drawing/2014/main" id="{A83920D5-7440-B9CA-B0E1-73886E671C79}"/>
              </a:ext>
            </a:extLst>
          </p:cNvPr>
          <p:cNvSpPr txBox="1">
            <a:spLocks noGrp="1" noRot="1" noMove="1" noResize="1" noEditPoints="1" noAdjustHandles="1" noChangeArrowheads="1" noChangeShapeType="1"/>
          </p:cNvSpPr>
          <p:nvPr/>
        </p:nvSpPr>
        <p:spPr>
          <a:xfrm>
            <a:off x="1282700" y="2379346"/>
            <a:ext cx="6096000" cy="2492990"/>
          </a:xfrm>
          <a:prstGeom prst="rect">
            <a:avLst/>
          </a:prstGeom>
          <a:noFill/>
        </p:spPr>
        <p:txBody>
          <a:bodyPr wrap="square">
            <a:spAutoFit/>
          </a:bodyPr>
          <a:lstStyle/>
          <a:p>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Governance Structures</a:t>
            </a:r>
          </a:p>
          <a:p>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Compliance with Regent Policies</a:t>
            </a:r>
          </a:p>
          <a:p>
            <a:endParaRPr lang="en-US" sz="3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Faculty Representation</a:t>
            </a:r>
          </a:p>
        </p:txBody>
      </p:sp>
      <p:grpSp>
        <p:nvGrpSpPr>
          <p:cNvPr id="12" name="Group 11" descr="Blue Box with Number 3 inside">
            <a:extLst>
              <a:ext uri="{FF2B5EF4-FFF2-40B4-BE49-F238E27FC236}">
                <a16:creationId xmlns:a16="http://schemas.microsoft.com/office/drawing/2014/main" id="{452F923D-5392-5109-CBE3-C0F3FFA016E6}"/>
              </a:ext>
            </a:extLst>
          </p:cNvPr>
          <p:cNvGrpSpPr>
            <a:grpSpLocks noGrp="1" noUngrp="1" noRot="1" noMove="1" noResize="1"/>
          </p:cNvGrpSpPr>
          <p:nvPr/>
        </p:nvGrpSpPr>
        <p:grpSpPr>
          <a:xfrm>
            <a:off x="559806" y="4299766"/>
            <a:ext cx="481594" cy="716633"/>
            <a:chOff x="10223500" y="151825"/>
            <a:chExt cx="702246" cy="907305"/>
          </a:xfrm>
        </p:grpSpPr>
        <p:sp>
          <p:nvSpPr>
            <p:cNvPr id="13" name="Rounded Rectangle 12">
              <a:extLst>
                <a:ext uri="{FF2B5EF4-FFF2-40B4-BE49-F238E27FC236}">
                  <a16:creationId xmlns:a16="http://schemas.microsoft.com/office/drawing/2014/main" id="{8A586027-EDC6-7F32-EE6A-8C273F69143E}"/>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15E1687-7F49-EC08-CCA7-95A8562D3E67}"/>
                </a:ext>
              </a:extLst>
            </p:cNvPr>
            <p:cNvSpPr txBox="1">
              <a:spLocks noGrp="1" noRot="1" noMove="1" noResize="1" noEditPoints="1" noAdjustHandles="1" noChangeArrowheads="1" noChangeShapeType="1"/>
            </p:cNvSpPr>
            <p:nvPr/>
          </p:nvSpPr>
          <p:spPr>
            <a:xfrm>
              <a:off x="10305069" y="151825"/>
              <a:ext cx="418903" cy="896231"/>
            </a:xfrm>
            <a:prstGeom prst="rect">
              <a:avLst/>
            </a:prstGeom>
            <a:noFill/>
          </p:spPr>
          <p:txBody>
            <a:bodyPr wrap="square" rtlCol="0">
              <a:spAutoFit/>
            </a:bodyPr>
            <a:lstStyle/>
            <a:p>
              <a:r>
                <a:rPr lang="en-US" sz="4000" dirty="0">
                  <a:solidFill>
                    <a:schemeClr val="bg1"/>
                  </a:solidFill>
                  <a:latin typeface="Bebas" panose="020B0606020202050201" pitchFamily="34" charset="0"/>
                </a:rPr>
                <a:t>3</a:t>
              </a:r>
            </a:p>
          </p:txBody>
        </p:sp>
      </p:grpSp>
      <p:grpSp>
        <p:nvGrpSpPr>
          <p:cNvPr id="9" name="Group 8" descr="Blue Box with Number 2 inside">
            <a:extLst>
              <a:ext uri="{FF2B5EF4-FFF2-40B4-BE49-F238E27FC236}">
                <a16:creationId xmlns:a16="http://schemas.microsoft.com/office/drawing/2014/main" id="{3BB0E355-4B8F-BE50-718F-381BB8BDD67C}"/>
              </a:ext>
            </a:extLst>
          </p:cNvPr>
          <p:cNvGrpSpPr>
            <a:grpSpLocks noGrp="1" noUngrp="1" noRot="1" noMove="1" noResize="1"/>
          </p:cNvGrpSpPr>
          <p:nvPr/>
        </p:nvGrpSpPr>
        <p:grpSpPr>
          <a:xfrm>
            <a:off x="559806" y="3264766"/>
            <a:ext cx="481594" cy="716633"/>
            <a:chOff x="10223500" y="151825"/>
            <a:chExt cx="702246" cy="907305"/>
          </a:xfrm>
        </p:grpSpPr>
        <p:sp>
          <p:nvSpPr>
            <p:cNvPr id="10" name="Rounded Rectangle 9">
              <a:extLst>
                <a:ext uri="{FF2B5EF4-FFF2-40B4-BE49-F238E27FC236}">
                  <a16:creationId xmlns:a16="http://schemas.microsoft.com/office/drawing/2014/main" id="{224B55FD-1E36-D68C-F37B-58F494D8BB22}"/>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0BE68D-83C8-526E-56B5-F0FF6D533379}"/>
                </a:ext>
              </a:extLst>
            </p:cNvPr>
            <p:cNvSpPr txBox="1">
              <a:spLocks noGrp="1" noRot="1" noMove="1" noResize="1" noEditPoints="1" noAdjustHandles="1" noChangeArrowheads="1" noChangeShapeType="1"/>
            </p:cNvSpPr>
            <p:nvPr/>
          </p:nvSpPr>
          <p:spPr>
            <a:xfrm>
              <a:off x="10305069" y="151825"/>
              <a:ext cx="418903" cy="896231"/>
            </a:xfrm>
            <a:prstGeom prst="rect">
              <a:avLst/>
            </a:prstGeom>
            <a:noFill/>
          </p:spPr>
          <p:txBody>
            <a:bodyPr wrap="square" rtlCol="0">
              <a:spAutoFit/>
            </a:bodyPr>
            <a:lstStyle/>
            <a:p>
              <a:r>
                <a:rPr lang="en-US" sz="4000" dirty="0">
                  <a:solidFill>
                    <a:schemeClr val="bg1"/>
                  </a:solidFill>
                  <a:latin typeface="Bebas" panose="020B0606020202050201" pitchFamily="34" charset="0"/>
                </a:rPr>
                <a:t>2</a:t>
              </a:r>
            </a:p>
          </p:txBody>
        </p:sp>
      </p:grpSp>
      <p:grpSp>
        <p:nvGrpSpPr>
          <p:cNvPr id="2" name="Group 1" descr="Blue Box with Number 1 inside">
            <a:extLst>
              <a:ext uri="{FF2B5EF4-FFF2-40B4-BE49-F238E27FC236}">
                <a16:creationId xmlns:a16="http://schemas.microsoft.com/office/drawing/2014/main" id="{B676D33A-D5C2-9A49-80B5-3A3233D4A429}"/>
              </a:ext>
            </a:extLst>
          </p:cNvPr>
          <p:cNvGrpSpPr>
            <a:grpSpLocks noGrp="1" noUngrp="1" noRot="1" noMove="1" noResize="1"/>
          </p:cNvGrpSpPr>
          <p:nvPr/>
        </p:nvGrpSpPr>
        <p:grpSpPr>
          <a:xfrm>
            <a:off x="559806" y="2229767"/>
            <a:ext cx="481594" cy="716633"/>
            <a:chOff x="10223500" y="151825"/>
            <a:chExt cx="702246" cy="907305"/>
          </a:xfrm>
        </p:grpSpPr>
        <p:sp>
          <p:nvSpPr>
            <p:cNvPr id="3" name="Rounded Rectangle 2">
              <a:extLst>
                <a:ext uri="{FF2B5EF4-FFF2-40B4-BE49-F238E27FC236}">
                  <a16:creationId xmlns:a16="http://schemas.microsoft.com/office/drawing/2014/main" id="{54847D1D-F3A8-AC16-7832-753492AD97BA}"/>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5AB198-0672-04FC-68C8-E10661C8C436}"/>
                </a:ext>
              </a:extLst>
            </p:cNvPr>
            <p:cNvSpPr txBox="1">
              <a:spLocks noGrp="1" noRot="1" noMove="1" noResize="1" noEditPoints="1" noAdjustHandles="1" noChangeArrowheads="1" noChangeShapeType="1"/>
            </p:cNvSpPr>
            <p:nvPr/>
          </p:nvSpPr>
          <p:spPr>
            <a:xfrm>
              <a:off x="10305069" y="151825"/>
              <a:ext cx="418903" cy="753506"/>
            </a:xfrm>
            <a:prstGeom prst="rect">
              <a:avLst/>
            </a:prstGeom>
            <a:noFill/>
          </p:spPr>
          <p:txBody>
            <a:bodyPr wrap="square" rtlCol="0">
              <a:spAutoFit/>
            </a:bodyPr>
            <a:lstStyle/>
            <a:p>
              <a:r>
                <a:rPr lang="en-US" sz="4000" dirty="0">
                  <a:solidFill>
                    <a:schemeClr val="bg1"/>
                  </a:solidFill>
                  <a:latin typeface="Bebas" panose="020B0606020202050201" pitchFamily="34" charset="0"/>
                </a:rPr>
                <a:t>1</a:t>
              </a:r>
            </a:p>
          </p:txBody>
        </p:sp>
      </p:grpSp>
      <p:sp>
        <p:nvSpPr>
          <p:cNvPr id="8" name="TextBox 7">
            <a:extLst>
              <a:ext uri="{FF2B5EF4-FFF2-40B4-BE49-F238E27FC236}">
                <a16:creationId xmlns:a16="http://schemas.microsoft.com/office/drawing/2014/main" id="{B73F934B-4F03-DD06-EFE4-06E7702DC220}"/>
              </a:ext>
            </a:extLst>
          </p:cNvPr>
          <p:cNvSpPr txBox="1">
            <a:spLocks noGrp="1" noRot="1" noMove="1" noResize="1" noEditPoints="1" noAdjustHandles="1" noChangeArrowheads="1" noChangeShapeType="1"/>
          </p:cNvSpPr>
          <p:nvPr/>
        </p:nvSpPr>
        <p:spPr>
          <a:xfrm>
            <a:off x="342900" y="1333500"/>
            <a:ext cx="9987681" cy="70788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first  identified the principles of shared governance to evaluate for the bylaws review:</a:t>
            </a:r>
          </a:p>
        </p:txBody>
      </p:sp>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215325"/>
            <a:ext cx="11035438"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 01: A Review of CU Denver’s College By-Laws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8670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40</a:t>
            </a:fld>
            <a:endParaRPr lang="en-US" b="1" dirty="0">
              <a:solidFill>
                <a:srgbClr val="767676"/>
              </a:solidFill>
            </a:endParaRPr>
          </a:p>
        </p:txBody>
      </p:sp>
      <p:pic>
        <p:nvPicPr>
          <p:cNvPr id="10" name="Picture 9" descr="Chart showing responses by school college to survey question 14 with different colored bars">
            <a:extLst>
              <a:ext uri="{FF2B5EF4-FFF2-40B4-BE49-F238E27FC236}">
                <a16:creationId xmlns:a16="http://schemas.microsoft.com/office/drawing/2014/main" id="{BEAE5BA2-7515-B5D3-BEA7-5F02B91743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697070" y="215993"/>
            <a:ext cx="8240256" cy="6180192"/>
          </a:xfrm>
          <a:prstGeom prst="rect">
            <a:avLst/>
          </a:prstGeom>
        </p:spPr>
        <p:style>
          <a:lnRef idx="2">
            <a:schemeClr val="dk1"/>
          </a:lnRef>
          <a:fillRef idx="1">
            <a:schemeClr val="lt1"/>
          </a:fillRef>
          <a:effectRef idx="0">
            <a:schemeClr val="dk1"/>
          </a:effectRef>
          <a:fontRef idx="minor">
            <a:schemeClr val="dk1"/>
          </a:fontRef>
        </p:style>
      </p:pic>
      <p:pic>
        <p:nvPicPr>
          <p:cNvPr id="12" name="Picture 11" descr="Blue bar chart indicating raculty response rates.">
            <a:extLst>
              <a:ext uri="{FF2B5EF4-FFF2-40B4-BE49-F238E27FC236}">
                <a16:creationId xmlns:a16="http://schemas.microsoft.com/office/drawing/2014/main" id="{186A0B40-97E0-22D6-2CF0-226BE8D977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70796" y="4322619"/>
            <a:ext cx="3317704" cy="2073565"/>
          </a:xfrm>
          <a:prstGeom prst="rect">
            <a:avLst/>
          </a:prstGeom>
        </p:spPr>
        <p:style>
          <a:lnRef idx="2">
            <a:schemeClr val="dk1"/>
          </a:lnRef>
          <a:fillRef idx="1">
            <a:schemeClr val="lt1"/>
          </a:fillRef>
          <a:effectRef idx="0">
            <a:schemeClr val="dk1"/>
          </a:effectRef>
          <a:fontRef idx="minor">
            <a:schemeClr val="dk1"/>
          </a:fontRef>
        </p:style>
      </p:pic>
      <p:sp>
        <p:nvSpPr>
          <p:cNvPr id="5" name="Title 4">
            <a:extLst>
              <a:ext uri="{FF2B5EF4-FFF2-40B4-BE49-F238E27FC236}">
                <a16:creationId xmlns:a16="http://schemas.microsoft.com/office/drawing/2014/main" id="{CF9C3B4A-8469-C54E-F2FD-8D3575C49336}"/>
              </a:ext>
            </a:extLst>
          </p:cNvPr>
          <p:cNvSpPr txBox="1">
            <a:spLocks noGrp="1" noRot="1" noMove="1" noResize="1" noEditPoints="1" noAdjustHandles="1" noChangeArrowheads="1" noChangeShapeType="1"/>
          </p:cNvSpPr>
          <p:nvPr>
            <p:ph type="title" idx="4294967295"/>
          </p:nvPr>
        </p:nvSpPr>
        <p:spPr>
          <a:xfrm>
            <a:off x="304800" y="800100"/>
            <a:ext cx="3317705" cy="1754326"/>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Q14:</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feel comfortable speaking up in college/ school/ library faculty meetings, even if my position differs from that of administrative leaders.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80750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41</a:t>
            </a:fld>
            <a:endParaRPr lang="en-US" b="1" dirty="0">
              <a:solidFill>
                <a:srgbClr val="767676"/>
              </a:solidFill>
            </a:endParaRPr>
          </a:p>
        </p:txBody>
      </p:sp>
      <p:pic>
        <p:nvPicPr>
          <p:cNvPr id="2" name="Picture 1" descr="Blue and pink bar chart indicating response rate by job calssification. Pink indicaties instructors and teaching professors. Blue indicates tenured and tenure track faculty.">
            <a:extLst>
              <a:ext uri="{FF2B5EF4-FFF2-40B4-BE49-F238E27FC236}">
                <a16:creationId xmlns:a16="http://schemas.microsoft.com/office/drawing/2014/main" id="{B527EF3E-3D47-35CA-2276-306A4739442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841714" y="994129"/>
            <a:ext cx="6648584" cy="4986438"/>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FCEFED43-8870-DA02-BBDB-9976A001B5FE}"/>
              </a:ext>
            </a:extLst>
          </p:cNvPr>
          <p:cNvSpPr txBox="1">
            <a:spLocks noGrp="1" noRot="1" noMove="1" noResize="1" noEditPoints="1" noAdjustHandles="1" noChangeArrowheads="1" noChangeShapeType="1"/>
          </p:cNvSpPr>
          <p:nvPr/>
        </p:nvSpPr>
        <p:spPr>
          <a:xfrm>
            <a:off x="4263923" y="624797"/>
            <a:ext cx="4696136" cy="369332"/>
          </a:xfrm>
          <a:prstGeom prst="rect">
            <a:avLst/>
          </a:prstGeom>
          <a:solidFill>
            <a:srgbClr val="CFB87C"/>
          </a:solidFill>
        </p:spPr>
        <p:style>
          <a:lnRef idx="2">
            <a:schemeClr val="dk1"/>
          </a:lnRef>
          <a:fillRef idx="1">
            <a:schemeClr val="lt1"/>
          </a:fillRef>
          <a:effectRef idx="0">
            <a:schemeClr val="dk1"/>
          </a:effectRef>
          <a:fontRef idx="minor">
            <a:schemeClr val="dk1"/>
          </a:fontRef>
        </p:style>
        <p:txBody>
          <a:bodyPr wrap="square">
            <a:spAutoFit/>
          </a:bodyPr>
          <a:lstStyle/>
          <a:p>
            <a:pPr marL="0" marR="0">
              <a:spcBef>
                <a:spcPts val="0"/>
              </a:spcBef>
              <a:spcAft>
                <a:spcPts val="0"/>
              </a:spcAft>
            </a:pPr>
            <a:r>
              <a:rPr lang="en-US" b="1" dirty="0">
                <a:latin typeface="Arial" panose="020B0604020202020204" pitchFamily="34" charset="0"/>
                <a:ea typeface="Arial Unicode MS"/>
              </a:rPr>
              <a:t>Overall Responses by Job Classification</a:t>
            </a:r>
            <a:endParaRPr lang="en-US" sz="1800" dirty="0">
              <a:effectLst/>
              <a:latin typeface="Times New Roman" panose="02020603050405020304" pitchFamily="18" charset="0"/>
              <a:ea typeface="Arial Unicode MS"/>
            </a:endParaRPr>
          </a:p>
        </p:txBody>
      </p:sp>
      <p:sp>
        <p:nvSpPr>
          <p:cNvPr id="6" name="Title 5">
            <a:extLst>
              <a:ext uri="{FF2B5EF4-FFF2-40B4-BE49-F238E27FC236}">
                <a16:creationId xmlns:a16="http://schemas.microsoft.com/office/drawing/2014/main" id="{0A28DB3C-9021-CF38-AB03-D064BABCD84B}"/>
              </a:ext>
            </a:extLst>
          </p:cNvPr>
          <p:cNvSpPr txBox="1">
            <a:spLocks noGrp="1" noRot="1" noMove="1" noResize="1" noEditPoints="1" noAdjustHandles="1" noChangeArrowheads="1" noChangeShapeType="1"/>
          </p:cNvSpPr>
          <p:nvPr>
            <p:ph type="title" idx="4294967295"/>
          </p:nvPr>
        </p:nvSpPr>
        <p:spPr>
          <a:xfrm>
            <a:off x="304800" y="800100"/>
            <a:ext cx="3317705" cy="1754326"/>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Q14:</a:t>
            </a:r>
            <a:r>
              <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I feel comfortable speaking up in college/ school/ library faculty meetings, even if my position differs from that of administrative leaders.</a:t>
            </a:r>
            <a:endParaRPr kumimoji="0" lang="en-US" sz="18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5099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5</a:t>
            </a:fld>
            <a:endParaRPr lang="en-US" b="1" dirty="0">
              <a:solidFill>
                <a:srgbClr val="767676"/>
              </a:solidFill>
            </a:endParaRPr>
          </a:p>
        </p:txBody>
      </p:sp>
      <p:pic>
        <p:nvPicPr>
          <p:cNvPr id="8" name="Picture 7" descr="Table 1 Faculty Shared Governance Inventory by School/College/Library: Faculty Governance Structures">
            <a:extLst>
              <a:ext uri="{FF2B5EF4-FFF2-40B4-BE49-F238E27FC236}">
                <a16:creationId xmlns:a16="http://schemas.microsoft.com/office/drawing/2014/main" id="{8C51960B-48D0-111F-2673-E147255CA6AC}"/>
              </a:ext>
            </a:extLst>
          </p:cNvPr>
          <p:cNvPicPr>
            <a:picLocks noGrp="1" noRot="1" noChangeAspect="1" noMove="1" noResize="1" noEditPoints="1" noAdjustHandles="1" noChangeArrowheads="1" noChangeShapeType="1" noCrop="1"/>
          </p:cNvPicPr>
          <p:nvPr/>
        </p:nvPicPr>
        <p:blipFill>
          <a:blip r:embed="rId3"/>
          <a:stretch>
            <a:fillRect/>
          </a:stretch>
        </p:blipFill>
        <p:spPr>
          <a:xfrm>
            <a:off x="4156364" y="862446"/>
            <a:ext cx="7772400" cy="5451432"/>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CDF7C703-5A90-D2F0-12A8-78061E343155}"/>
              </a:ext>
            </a:extLst>
          </p:cNvPr>
          <p:cNvSpPr txBox="1">
            <a:spLocks noGrp="1" noRot="1" noMove="1" noResize="1" noEditPoints="1" noAdjustHandles="1" noChangeArrowheads="1" noChangeShapeType="1"/>
          </p:cNvSpPr>
          <p:nvPr/>
        </p:nvSpPr>
        <p:spPr>
          <a:xfrm>
            <a:off x="312410" y="4964549"/>
            <a:ext cx="3448825" cy="1169551"/>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The asterisks indicate a footnote, not provided here. Please refer to the full </a:t>
            </a:r>
            <a:r>
              <a:rPr lang="en-US" sz="1400" b="1" i="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Faculty Shared Governance Report</a:t>
            </a: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for these specific details.</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itle 8">
            <a:extLst>
              <a:ext uri="{FF2B5EF4-FFF2-40B4-BE49-F238E27FC236}">
                <a16:creationId xmlns:a16="http://schemas.microsoft.com/office/drawing/2014/main" id="{38490A40-4740-5037-3176-D942181D3575}"/>
              </a:ext>
            </a:extLst>
          </p:cNvPr>
          <p:cNvSpPr txBox="1">
            <a:spLocks noGrp="1" noRot="1" noMove="1" noResize="1" noEditPoints="1" noAdjustHandles="1" noChangeArrowheads="1" noChangeShapeType="1"/>
          </p:cNvSpPr>
          <p:nvPr>
            <p:ph type="title" idx="4294967295"/>
          </p:nvPr>
        </p:nvSpPr>
        <p:spPr>
          <a:xfrm>
            <a:off x="304800" y="215325"/>
            <a:ext cx="6252033"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Faculty Governance Structures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81133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6</a:t>
            </a:fld>
            <a:endParaRPr lang="en-US" b="1" dirty="0">
              <a:solidFill>
                <a:srgbClr val="767676"/>
              </a:solidFill>
            </a:endParaRPr>
          </a:p>
        </p:txBody>
      </p:sp>
      <p:pic>
        <p:nvPicPr>
          <p:cNvPr id="3" name="Picture 2" descr="Table 2: Faculty Shared Governance Inventory by School/College Library: Faculty Oversight of  Bylaws">
            <a:extLst>
              <a:ext uri="{FF2B5EF4-FFF2-40B4-BE49-F238E27FC236}">
                <a16:creationId xmlns:a16="http://schemas.microsoft.com/office/drawing/2014/main" id="{AD767D91-252F-ED3E-1669-D7C327CC6BF4}"/>
              </a:ext>
            </a:extLst>
          </p:cNvPr>
          <p:cNvPicPr>
            <a:picLocks noGrp="1" noRot="1" noChangeAspect="1" noMove="1" noResize="1" noEditPoints="1" noAdjustHandles="1" noChangeArrowheads="1" noChangeShapeType="1" noCrop="1"/>
          </p:cNvPicPr>
          <p:nvPr/>
        </p:nvPicPr>
        <p:blipFill>
          <a:blip r:embed="rId3"/>
          <a:stretch>
            <a:fillRect/>
          </a:stretch>
        </p:blipFill>
        <p:spPr>
          <a:xfrm>
            <a:off x="3761235" y="2078182"/>
            <a:ext cx="8176226" cy="42165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9B9559F2-F8EF-B1D5-3DD4-FD0AB0ECA280}"/>
              </a:ext>
            </a:extLst>
          </p:cNvPr>
          <p:cNvSpPr txBox="1">
            <a:spLocks noGrp="1" noRot="1" noMove="1" noResize="1" noEditPoints="1" noAdjustHandles="1" noChangeArrowheads="1" noChangeShapeType="1"/>
          </p:cNvSpPr>
          <p:nvPr/>
        </p:nvSpPr>
        <p:spPr>
          <a:xfrm>
            <a:off x="312410" y="4964549"/>
            <a:ext cx="3448825" cy="1169551"/>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The asterisks indicate a footnote, not provided here. Please refer to the full </a:t>
            </a:r>
            <a:r>
              <a:rPr lang="en-US" sz="1400" b="1" i="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Faculty Shared Governance Report</a:t>
            </a: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for these specific details.</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itle 8">
            <a:extLst>
              <a:ext uri="{FF2B5EF4-FFF2-40B4-BE49-F238E27FC236}">
                <a16:creationId xmlns:a16="http://schemas.microsoft.com/office/drawing/2014/main" id="{38490A40-4740-5037-3176-D942181D3575}"/>
              </a:ext>
            </a:extLst>
          </p:cNvPr>
          <p:cNvSpPr txBox="1">
            <a:spLocks noGrp="1" noRot="1" noMove="1" noResize="1" noEditPoints="1" noAdjustHandles="1" noChangeArrowheads="1" noChangeShapeType="1"/>
          </p:cNvSpPr>
          <p:nvPr>
            <p:ph type="title" idx="4294967295"/>
          </p:nvPr>
        </p:nvSpPr>
        <p:spPr>
          <a:xfrm>
            <a:off x="312411" y="215325"/>
            <a:ext cx="5622052"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Faculty Oversight of Bylaws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6290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7</a:t>
            </a:fld>
            <a:endParaRPr lang="en-US" b="1" dirty="0">
              <a:solidFill>
                <a:srgbClr val="767676"/>
              </a:solidFill>
            </a:endParaRPr>
          </a:p>
        </p:txBody>
      </p:sp>
      <p:pic>
        <p:nvPicPr>
          <p:cNvPr id="5" name="Picture 4" descr="Table 3: Faculty Shared Governance Inventory by School/College/Library: Faculty Responsibility in College Bylaws">
            <a:extLst>
              <a:ext uri="{FF2B5EF4-FFF2-40B4-BE49-F238E27FC236}">
                <a16:creationId xmlns:a16="http://schemas.microsoft.com/office/drawing/2014/main" id="{5149AA93-DB2F-FA61-2501-9A0BB71A241C}"/>
              </a:ext>
            </a:extLst>
          </p:cNvPr>
          <p:cNvPicPr>
            <a:picLocks noGrp="1" noRot="1" noChangeAspect="1" noMove="1" noResize="1" noEditPoints="1" noAdjustHandles="1" noChangeArrowheads="1" noChangeShapeType="1" noCrop="1"/>
          </p:cNvPicPr>
          <p:nvPr/>
        </p:nvPicPr>
        <p:blipFill>
          <a:blip r:embed="rId3"/>
          <a:stretch>
            <a:fillRect/>
          </a:stretch>
        </p:blipFill>
        <p:spPr>
          <a:xfrm>
            <a:off x="4490113" y="232830"/>
            <a:ext cx="7602400" cy="6252377"/>
          </a:xfrm>
          <a:prstGeom prst="rect">
            <a:avLst/>
          </a:prstGeom>
        </p:spPr>
        <p:style>
          <a:lnRef idx="2">
            <a:schemeClr val="dk1"/>
          </a:lnRef>
          <a:fillRef idx="1">
            <a:schemeClr val="lt1"/>
          </a:fillRef>
          <a:effectRef idx="0">
            <a:schemeClr val="dk1"/>
          </a:effectRef>
          <a:fontRef idx="minor">
            <a:schemeClr val="dk1"/>
          </a:fontRef>
        </p:style>
      </p:pic>
      <p:sp>
        <p:nvSpPr>
          <p:cNvPr id="2" name="TextBox 1">
            <a:extLst>
              <a:ext uri="{FF2B5EF4-FFF2-40B4-BE49-F238E27FC236}">
                <a16:creationId xmlns:a16="http://schemas.microsoft.com/office/drawing/2014/main" id="{EB9853F8-ACF3-8AB5-CE66-217488AD8C4E}"/>
              </a:ext>
            </a:extLst>
          </p:cNvPr>
          <p:cNvSpPr txBox="1">
            <a:spLocks noGrp="1" noRot="1" noMove="1" noResize="1" noEditPoints="1" noAdjustHandles="1" noChangeArrowheads="1" noChangeShapeType="1"/>
          </p:cNvSpPr>
          <p:nvPr/>
        </p:nvSpPr>
        <p:spPr>
          <a:xfrm>
            <a:off x="275453" y="5179993"/>
            <a:ext cx="4174007" cy="954107"/>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a:spcBef>
                <a:spcPts val="0"/>
              </a:spcBef>
              <a:spcAft>
                <a:spcPts val="0"/>
              </a:spcAft>
            </a:pP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Please note: Text highlighted in red indicates a footnote, not provided here.  Please refer to the full </a:t>
            </a:r>
            <a:r>
              <a:rPr lang="en-US" sz="1400" b="1" i="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Faculty Shared Governance Report</a:t>
            </a:r>
            <a:r>
              <a:rPr lang="en-US" sz="1400" b="1"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for these specific details.</a:t>
            </a:r>
            <a:endPar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itle 8">
            <a:extLst>
              <a:ext uri="{FF2B5EF4-FFF2-40B4-BE49-F238E27FC236}">
                <a16:creationId xmlns:a16="http://schemas.microsoft.com/office/drawing/2014/main" id="{38490A40-4740-5037-3176-D942181D3575}"/>
              </a:ext>
            </a:extLst>
          </p:cNvPr>
          <p:cNvSpPr txBox="1">
            <a:spLocks noGrp="1" noRot="1" noMove="1" noResize="1" noEditPoints="1" noAdjustHandles="1" noChangeArrowheads="1" noChangeShapeType="1"/>
          </p:cNvSpPr>
          <p:nvPr>
            <p:ph type="title" idx="4294967295"/>
          </p:nvPr>
        </p:nvSpPr>
        <p:spPr>
          <a:xfrm>
            <a:off x="304800" y="232830"/>
            <a:ext cx="4174007" cy="1569660"/>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Faculty Responsibility and Authority</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1322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8</a:t>
            </a:fld>
            <a:endParaRPr lang="en-US" b="1" dirty="0">
              <a:solidFill>
                <a:srgbClr val="767676"/>
              </a:solidFill>
            </a:endParaRPr>
          </a:p>
        </p:txBody>
      </p:sp>
      <p:pic>
        <p:nvPicPr>
          <p:cNvPr id="3" name="Picture 2" descr="Table 4: Faculty Shared Governance Inventory by School/College/Library: Selection of Faculty Members to Governance Structures by College">
            <a:extLst>
              <a:ext uri="{FF2B5EF4-FFF2-40B4-BE49-F238E27FC236}">
                <a16:creationId xmlns:a16="http://schemas.microsoft.com/office/drawing/2014/main" id="{A4930F45-0C00-A0BE-E510-21996F158B3E}"/>
              </a:ext>
            </a:extLst>
          </p:cNvPr>
          <p:cNvPicPr>
            <a:picLocks noGrp="1" noRot="1" noChangeAspect="1" noMove="1" noResize="1" noEditPoints="1" noAdjustHandles="1" noChangeArrowheads="1" noChangeShapeType="1" noCrop="1"/>
          </p:cNvPicPr>
          <p:nvPr/>
        </p:nvPicPr>
        <p:blipFill>
          <a:blip r:embed="rId3"/>
          <a:stretch>
            <a:fillRect/>
          </a:stretch>
        </p:blipFill>
        <p:spPr>
          <a:xfrm>
            <a:off x="4106676" y="204602"/>
            <a:ext cx="7996012" cy="6275725"/>
          </a:xfrm>
          <a:prstGeom prst="rect">
            <a:avLst/>
          </a:prstGeom>
        </p:spPr>
        <p:style>
          <a:lnRef idx="2">
            <a:schemeClr val="dk1"/>
          </a:lnRef>
          <a:fillRef idx="1">
            <a:schemeClr val="lt1"/>
          </a:fillRef>
          <a:effectRef idx="0">
            <a:schemeClr val="dk1"/>
          </a:effectRef>
          <a:fontRef idx="minor">
            <a:schemeClr val="dk1"/>
          </a:fontRef>
        </p:style>
      </p:pic>
      <p:sp>
        <p:nvSpPr>
          <p:cNvPr id="9" name="Title 8">
            <a:extLst>
              <a:ext uri="{FF2B5EF4-FFF2-40B4-BE49-F238E27FC236}">
                <a16:creationId xmlns:a16="http://schemas.microsoft.com/office/drawing/2014/main" id="{38490A40-4740-5037-3176-D942181D3575}"/>
              </a:ext>
            </a:extLst>
          </p:cNvPr>
          <p:cNvSpPr txBox="1">
            <a:spLocks noGrp="1" noRot="1" noMove="1" noResize="1" noEditPoints="1" noAdjustHandles="1" noChangeArrowheads="1" noChangeShapeType="1"/>
          </p:cNvSpPr>
          <p:nvPr>
            <p:ph type="title" idx="4294967295"/>
          </p:nvPr>
        </p:nvSpPr>
        <p:spPr>
          <a:xfrm>
            <a:off x="304800" y="204602"/>
            <a:ext cx="3603787" cy="2062103"/>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Selection of Faculty to Shared Governance Groups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66186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F2E4F-7F27-9A1F-EF19-1E3C8A4C213F}"/>
              </a:ext>
            </a:extLst>
          </p:cNvPr>
          <p:cNvSpPr>
            <a:spLocks noGrp="1" noRot="1" noMove="1" noResize="1" noEditPoints="1" noAdjustHandles="1" noChangeArrowheads="1" noChangeShapeType="1"/>
          </p:cNvSpPr>
          <p:nvPr>
            <p:ph type="sldNum" sz="quarter" idx="12"/>
          </p:nvPr>
        </p:nvSpPr>
        <p:spPr>
          <a:xfrm>
            <a:off x="26071" y="6625019"/>
            <a:ext cx="457200" cy="232981"/>
          </a:xfrm>
          <a:prstGeom prst="rect">
            <a:avLst/>
          </a:prstGeom>
        </p:spPr>
        <p:txBody>
          <a:bodyPr anchor="ctr"/>
          <a:lstStyle>
            <a:lvl1pPr algn="l">
              <a:defRPr sz="1200"/>
            </a:lvl1pPr>
          </a:lstStyle>
          <a:p>
            <a:pPr algn="ctr"/>
            <a:fld id="{D7C4BAE6-002D-434A-9ACE-1F0C88E5DDF2}" type="slidenum">
              <a:rPr lang="en-US" b="1" smtClean="0">
                <a:solidFill>
                  <a:srgbClr val="767676"/>
                </a:solidFill>
              </a:rPr>
              <a:pPr algn="ctr"/>
              <a:t>9</a:t>
            </a:fld>
            <a:endParaRPr lang="en-US" b="1" dirty="0">
              <a:solidFill>
                <a:srgbClr val="767676"/>
              </a:solidFill>
            </a:endParaRPr>
          </a:p>
        </p:txBody>
      </p:sp>
      <p:grpSp>
        <p:nvGrpSpPr>
          <p:cNvPr id="18" name="Group 17" descr="Blue Box with Number 5 inside">
            <a:extLst>
              <a:ext uri="{FF2B5EF4-FFF2-40B4-BE49-F238E27FC236}">
                <a16:creationId xmlns:a16="http://schemas.microsoft.com/office/drawing/2014/main" id="{B1761FB0-0F5D-67F1-BEBF-55198B14B5FC}"/>
              </a:ext>
            </a:extLst>
          </p:cNvPr>
          <p:cNvGrpSpPr>
            <a:grpSpLocks noGrp="1" noUngrp="1" noRot="1" noMove="1" noResize="1"/>
          </p:cNvGrpSpPr>
          <p:nvPr/>
        </p:nvGrpSpPr>
        <p:grpSpPr>
          <a:xfrm>
            <a:off x="422987" y="4590677"/>
            <a:ext cx="312317" cy="584775"/>
            <a:chOff x="10203797" y="24375"/>
            <a:chExt cx="721949" cy="1173675"/>
          </a:xfrm>
        </p:grpSpPr>
        <p:sp>
          <p:nvSpPr>
            <p:cNvPr id="19" name="Rounded Rectangle 18">
              <a:extLst>
                <a:ext uri="{FF2B5EF4-FFF2-40B4-BE49-F238E27FC236}">
                  <a16:creationId xmlns:a16="http://schemas.microsoft.com/office/drawing/2014/main" id="{EDF728F1-2724-7679-E7D1-E6BFC5318256}"/>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6924BA6-D65A-5134-32B4-C21260A1452E}"/>
                </a:ext>
              </a:extLst>
            </p:cNvPr>
            <p:cNvSpPr txBox="1">
              <a:spLocks noGrp="1" noRot="1" noMove="1" noResize="1" noEditPoints="1" noAdjustHandles="1" noChangeArrowheads="1" noChangeShapeType="1"/>
            </p:cNvSpPr>
            <p:nvPr/>
          </p:nvSpPr>
          <p:spPr>
            <a:xfrm>
              <a:off x="10203793" y="24375"/>
              <a:ext cx="418904" cy="1173675"/>
            </a:xfrm>
            <a:prstGeom prst="rect">
              <a:avLst/>
            </a:prstGeom>
            <a:noFill/>
          </p:spPr>
          <p:txBody>
            <a:bodyPr wrap="square" rtlCol="0">
              <a:spAutoFit/>
            </a:bodyPr>
            <a:lstStyle/>
            <a:p>
              <a:r>
                <a:rPr lang="en-US" sz="3200" dirty="0">
                  <a:solidFill>
                    <a:schemeClr val="bg1"/>
                  </a:solidFill>
                  <a:latin typeface="Bebas" panose="020B0606020202050201" pitchFamily="34" charset="0"/>
                </a:rPr>
                <a:t>5</a:t>
              </a:r>
            </a:p>
          </p:txBody>
        </p:sp>
      </p:grpSp>
      <p:grpSp>
        <p:nvGrpSpPr>
          <p:cNvPr id="15" name="Group 14" descr="Blue Box with Number 4 inside">
            <a:extLst>
              <a:ext uri="{FF2B5EF4-FFF2-40B4-BE49-F238E27FC236}">
                <a16:creationId xmlns:a16="http://schemas.microsoft.com/office/drawing/2014/main" id="{E0DD7C77-5F4C-86A2-FE61-B870A468E8D8}"/>
              </a:ext>
            </a:extLst>
          </p:cNvPr>
          <p:cNvGrpSpPr>
            <a:grpSpLocks noGrp="1" noUngrp="1" noRot="1" noMove="1" noResize="1"/>
          </p:cNvGrpSpPr>
          <p:nvPr/>
        </p:nvGrpSpPr>
        <p:grpSpPr>
          <a:xfrm>
            <a:off x="422987" y="3829738"/>
            <a:ext cx="312317" cy="584775"/>
            <a:chOff x="10203797" y="24375"/>
            <a:chExt cx="721949" cy="1173675"/>
          </a:xfrm>
        </p:grpSpPr>
        <p:sp>
          <p:nvSpPr>
            <p:cNvPr id="16" name="Rounded Rectangle 15">
              <a:extLst>
                <a:ext uri="{FF2B5EF4-FFF2-40B4-BE49-F238E27FC236}">
                  <a16:creationId xmlns:a16="http://schemas.microsoft.com/office/drawing/2014/main" id="{D8468F99-3429-C58F-9592-1309F45A014A}"/>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37658CE-CAF2-1D2C-C2FA-AA0DF91C011D}"/>
                </a:ext>
              </a:extLst>
            </p:cNvPr>
            <p:cNvSpPr txBox="1">
              <a:spLocks noGrp="1" noRot="1" noMove="1" noResize="1" noEditPoints="1" noAdjustHandles="1" noChangeArrowheads="1" noChangeShapeType="1"/>
            </p:cNvSpPr>
            <p:nvPr/>
          </p:nvSpPr>
          <p:spPr>
            <a:xfrm>
              <a:off x="10203793" y="24375"/>
              <a:ext cx="418904" cy="1173675"/>
            </a:xfrm>
            <a:prstGeom prst="rect">
              <a:avLst/>
            </a:prstGeom>
            <a:noFill/>
          </p:spPr>
          <p:txBody>
            <a:bodyPr wrap="square" rtlCol="0">
              <a:spAutoFit/>
            </a:bodyPr>
            <a:lstStyle/>
            <a:p>
              <a:r>
                <a:rPr lang="en-US" sz="3200" dirty="0">
                  <a:solidFill>
                    <a:schemeClr val="bg1"/>
                  </a:solidFill>
                  <a:latin typeface="Bebas" panose="020B0606020202050201" pitchFamily="34" charset="0"/>
                </a:rPr>
                <a:t>4</a:t>
              </a:r>
            </a:p>
          </p:txBody>
        </p:sp>
      </p:grpSp>
      <p:grpSp>
        <p:nvGrpSpPr>
          <p:cNvPr id="12" name="Group 11" descr="Blue Box with Number 3 inside">
            <a:extLst>
              <a:ext uri="{FF2B5EF4-FFF2-40B4-BE49-F238E27FC236}">
                <a16:creationId xmlns:a16="http://schemas.microsoft.com/office/drawing/2014/main" id="{1C3BD2A7-643F-EC57-91CE-7D776E6F7E15}"/>
              </a:ext>
            </a:extLst>
          </p:cNvPr>
          <p:cNvGrpSpPr>
            <a:grpSpLocks noGrp="1" noUngrp="1" noRot="1" noMove="1" noResize="1"/>
          </p:cNvGrpSpPr>
          <p:nvPr/>
        </p:nvGrpSpPr>
        <p:grpSpPr>
          <a:xfrm>
            <a:off x="422987" y="2989695"/>
            <a:ext cx="312319" cy="584775"/>
            <a:chOff x="10203793" y="24375"/>
            <a:chExt cx="721953" cy="1173675"/>
          </a:xfrm>
        </p:grpSpPr>
        <p:sp>
          <p:nvSpPr>
            <p:cNvPr id="13" name="Rounded Rectangle 12">
              <a:extLst>
                <a:ext uri="{FF2B5EF4-FFF2-40B4-BE49-F238E27FC236}">
                  <a16:creationId xmlns:a16="http://schemas.microsoft.com/office/drawing/2014/main" id="{04D73883-5FF8-6FE3-9F23-B75392994DF4}"/>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D00F46-054F-5429-0D50-352EEF0BA475}"/>
                </a:ext>
              </a:extLst>
            </p:cNvPr>
            <p:cNvSpPr txBox="1">
              <a:spLocks noGrp="1" noRot="1" noMove="1" noResize="1" noEditPoints="1" noAdjustHandles="1" noChangeArrowheads="1" noChangeShapeType="1"/>
            </p:cNvSpPr>
            <p:nvPr/>
          </p:nvSpPr>
          <p:spPr>
            <a:xfrm>
              <a:off x="10203793" y="24375"/>
              <a:ext cx="418904" cy="1173675"/>
            </a:xfrm>
            <a:prstGeom prst="rect">
              <a:avLst/>
            </a:prstGeom>
            <a:noFill/>
          </p:spPr>
          <p:txBody>
            <a:bodyPr wrap="square" rtlCol="0">
              <a:spAutoFit/>
            </a:bodyPr>
            <a:lstStyle/>
            <a:p>
              <a:r>
                <a:rPr lang="en-US" sz="3200" dirty="0">
                  <a:solidFill>
                    <a:schemeClr val="bg1"/>
                  </a:solidFill>
                  <a:latin typeface="Bebas" panose="020B0606020202050201" pitchFamily="34" charset="0"/>
                </a:rPr>
                <a:t>3</a:t>
              </a:r>
            </a:p>
          </p:txBody>
        </p:sp>
      </p:grpSp>
      <p:grpSp>
        <p:nvGrpSpPr>
          <p:cNvPr id="8" name="Group 7" descr="Blue Box with Number 2 inside">
            <a:extLst>
              <a:ext uri="{FF2B5EF4-FFF2-40B4-BE49-F238E27FC236}">
                <a16:creationId xmlns:a16="http://schemas.microsoft.com/office/drawing/2014/main" id="{91CF5F1B-1DBC-AF13-36F5-971B66B64AC3}"/>
              </a:ext>
            </a:extLst>
          </p:cNvPr>
          <p:cNvGrpSpPr>
            <a:grpSpLocks noGrp="1" noUngrp="1" noRot="1" noMove="1" noResize="1"/>
          </p:cNvGrpSpPr>
          <p:nvPr/>
        </p:nvGrpSpPr>
        <p:grpSpPr>
          <a:xfrm>
            <a:off x="422987" y="2123594"/>
            <a:ext cx="312322" cy="584775"/>
            <a:chOff x="10203787" y="24375"/>
            <a:chExt cx="721959" cy="1173675"/>
          </a:xfrm>
        </p:grpSpPr>
        <p:sp>
          <p:nvSpPr>
            <p:cNvPr id="10" name="Rounded Rectangle 9">
              <a:extLst>
                <a:ext uri="{FF2B5EF4-FFF2-40B4-BE49-F238E27FC236}">
                  <a16:creationId xmlns:a16="http://schemas.microsoft.com/office/drawing/2014/main" id="{1C2C778C-EC60-181D-E145-F97073C67F68}"/>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0B8EDBD-71D5-B75A-BB57-820E22D8014B}"/>
                </a:ext>
              </a:extLst>
            </p:cNvPr>
            <p:cNvSpPr txBox="1">
              <a:spLocks noGrp="1" noRot="1" noMove="1" noResize="1" noEditPoints="1" noAdjustHandles="1" noChangeArrowheads="1" noChangeShapeType="1"/>
            </p:cNvSpPr>
            <p:nvPr/>
          </p:nvSpPr>
          <p:spPr>
            <a:xfrm>
              <a:off x="10203787" y="24375"/>
              <a:ext cx="418903" cy="1173675"/>
            </a:xfrm>
            <a:prstGeom prst="rect">
              <a:avLst/>
            </a:prstGeom>
            <a:noFill/>
          </p:spPr>
          <p:txBody>
            <a:bodyPr wrap="square" rtlCol="0">
              <a:spAutoFit/>
            </a:bodyPr>
            <a:lstStyle/>
            <a:p>
              <a:r>
                <a:rPr lang="en-US" sz="3200" dirty="0">
                  <a:solidFill>
                    <a:schemeClr val="bg1"/>
                  </a:solidFill>
                  <a:latin typeface="Bebas" panose="020B0606020202050201" pitchFamily="34" charset="0"/>
                </a:rPr>
                <a:t>2</a:t>
              </a:r>
            </a:p>
          </p:txBody>
        </p:sp>
      </p:grpSp>
      <p:grpSp>
        <p:nvGrpSpPr>
          <p:cNvPr id="5" name="Group 4" descr="Blue Box with Number 1 inside">
            <a:extLst>
              <a:ext uri="{FF2B5EF4-FFF2-40B4-BE49-F238E27FC236}">
                <a16:creationId xmlns:a16="http://schemas.microsoft.com/office/drawing/2014/main" id="{C44AF76E-62D3-1345-8C61-9F4E0529EECF}"/>
              </a:ext>
            </a:extLst>
          </p:cNvPr>
          <p:cNvGrpSpPr>
            <a:grpSpLocks noGrp="1" noUngrp="1" noRot="1" noMove="1" noResize="1"/>
          </p:cNvGrpSpPr>
          <p:nvPr/>
        </p:nvGrpSpPr>
        <p:grpSpPr>
          <a:xfrm>
            <a:off x="422987" y="1402848"/>
            <a:ext cx="306607" cy="515559"/>
            <a:chOff x="10216998" y="24375"/>
            <a:chExt cx="708748" cy="1034755"/>
          </a:xfrm>
        </p:grpSpPr>
        <p:sp>
          <p:nvSpPr>
            <p:cNvPr id="6" name="Rounded Rectangle 5">
              <a:extLst>
                <a:ext uri="{FF2B5EF4-FFF2-40B4-BE49-F238E27FC236}">
                  <a16:creationId xmlns:a16="http://schemas.microsoft.com/office/drawing/2014/main" id="{DDCC38A4-0D6C-57D3-4F3C-490EBF216878}"/>
                </a:ext>
              </a:extLst>
            </p:cNvPr>
            <p:cNvSpPr>
              <a:spLocks noGrp="1" noRot="1" noMove="1" noResize="1" noEditPoints="1" noAdjustHandles="1" noChangeArrowheads="1" noChangeShapeType="1"/>
            </p:cNvSpPr>
            <p:nvPr/>
          </p:nvSpPr>
          <p:spPr>
            <a:xfrm>
              <a:off x="10223500" y="215325"/>
              <a:ext cx="702246" cy="843805"/>
            </a:xfrm>
            <a:prstGeom prst="roundRect">
              <a:avLst/>
            </a:prstGeom>
            <a:solidFill>
              <a:srgbClr val="215F9B"/>
            </a:solidFill>
            <a:ln w="920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49290B-FF19-2A0A-892B-9BB14DF979DF}"/>
                </a:ext>
              </a:extLst>
            </p:cNvPr>
            <p:cNvSpPr txBox="1">
              <a:spLocks noGrp="1" noRot="1" noMove="1" noResize="1" noEditPoints="1" noAdjustHandles="1" noChangeArrowheads="1" noChangeShapeType="1"/>
            </p:cNvSpPr>
            <p:nvPr/>
          </p:nvSpPr>
          <p:spPr>
            <a:xfrm>
              <a:off x="10216998" y="24375"/>
              <a:ext cx="418903" cy="938318"/>
            </a:xfrm>
            <a:prstGeom prst="rect">
              <a:avLst/>
            </a:prstGeom>
            <a:noFill/>
          </p:spPr>
          <p:txBody>
            <a:bodyPr wrap="square" rtlCol="0">
              <a:spAutoFit/>
            </a:bodyPr>
            <a:lstStyle/>
            <a:p>
              <a:r>
                <a:rPr lang="en-US" sz="3200" dirty="0">
                  <a:solidFill>
                    <a:schemeClr val="bg1"/>
                  </a:solidFill>
                  <a:latin typeface="Bebas" panose="020B0606020202050201" pitchFamily="34" charset="0"/>
                </a:rPr>
                <a:t>1</a:t>
              </a:r>
            </a:p>
          </p:txBody>
        </p:sp>
      </p:grpSp>
      <p:sp>
        <p:nvSpPr>
          <p:cNvPr id="2" name="TextBox 1">
            <a:extLst>
              <a:ext uri="{FF2B5EF4-FFF2-40B4-BE49-F238E27FC236}">
                <a16:creationId xmlns:a16="http://schemas.microsoft.com/office/drawing/2014/main" id="{1BA57036-1DE6-C100-3236-AF54734E9327}"/>
              </a:ext>
            </a:extLst>
          </p:cNvPr>
          <p:cNvSpPr txBox="1">
            <a:spLocks noGrp="1" noRot="1" noMove="1" noResize="1" noEditPoints="1" noAdjustHandles="1" noChangeArrowheads="1" noChangeShapeType="1"/>
          </p:cNvSpPr>
          <p:nvPr/>
        </p:nvSpPr>
        <p:spPr>
          <a:xfrm>
            <a:off x="841198" y="1495448"/>
            <a:ext cx="10931857" cy="3580467"/>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spcBef>
                <a:spcPts val="400"/>
              </a:spcBef>
              <a:spcAft>
                <a:spcPts val="16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Each college should establish a faculty governance body</a:t>
            </a:r>
          </a:p>
          <a:p>
            <a:pPr>
              <a:spcBef>
                <a:spcPts val="400"/>
              </a:spcBef>
              <a:spcAft>
                <a:spcPts val="16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Each college should include provisions requiring a vote open to all members of that college’s faculty to adopt or amend the bylaws. </a:t>
            </a:r>
          </a:p>
          <a:p>
            <a:pPr>
              <a:spcBef>
                <a:spcPts val="400"/>
              </a:spcBef>
              <a:spcAft>
                <a:spcPts val="16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College-level bylaws should accord faculty members “principal authority” in areas of governance articulated as such in Regent policy.</a:t>
            </a:r>
          </a:p>
          <a:p>
            <a:pPr>
              <a:spcBef>
                <a:spcPts val="400"/>
              </a:spcBef>
              <a:spcAft>
                <a:spcPts val="16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College-level bylaws should provide a structural mechanism for faculty members to “submit recommendations” for both the selection and evaluation of faculty.</a:t>
            </a:r>
          </a:p>
          <a:p>
            <a:pPr>
              <a:spcBef>
                <a:spcPts val="400"/>
              </a:spcBef>
              <a:spcAft>
                <a:spcPts val="1600"/>
              </a:spcAft>
            </a:pP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Periodic review and guidance should be provided for college-level bylaws</a:t>
            </a:r>
          </a:p>
        </p:txBody>
      </p:sp>
      <p:sp>
        <p:nvSpPr>
          <p:cNvPr id="9" name="Title 8">
            <a:extLst>
              <a:ext uri="{FF2B5EF4-FFF2-40B4-BE49-F238E27FC236}">
                <a16:creationId xmlns:a16="http://schemas.microsoft.com/office/drawing/2014/main" id="{38490A40-4740-5037-3176-D942181D3575}"/>
              </a:ext>
            </a:extLst>
          </p:cNvPr>
          <p:cNvSpPr txBox="1">
            <a:spLocks noGrp="1" noRot="1" noMove="1" noResize="1" noEditPoints="1" noAdjustHandles="1" noChangeArrowheads="1" noChangeShapeType="1"/>
          </p:cNvSpPr>
          <p:nvPr>
            <p:ph type="title" idx="4294967295"/>
          </p:nvPr>
        </p:nvSpPr>
        <p:spPr>
          <a:xfrm>
            <a:off x="304800" y="215325"/>
            <a:ext cx="7646645" cy="584775"/>
          </a:xfrm>
          <a:prstGeom prst="rect">
            <a:avLst/>
          </a:prstGeom>
          <a:noFill/>
          <a:ln w="1905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Recommendations for College Bylaws</a:t>
            </a:r>
            <a:endParaRPr kumimoji="0" lang="en-US" sz="3200" b="0" i="0" u="none" strike="noStrike" kern="1200" cap="none" spc="0" normalizeH="0" baseline="0" noProof="0" dirty="0">
              <a:ln>
                <a:noFill/>
              </a:ln>
              <a:solidFill>
                <a:schemeClr val="dk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2638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5891</TotalTime>
  <Words>2340</Words>
  <Application>Microsoft Macintosh PowerPoint</Application>
  <PresentationFormat>Widescreen</PresentationFormat>
  <Paragraphs>246</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Aptos</vt:lpstr>
      <vt:lpstr>Aptos Display</vt:lpstr>
      <vt:lpstr>Arial</vt:lpstr>
      <vt:lpstr>Bebas</vt:lpstr>
      <vt:lpstr>Helvetica Neue</vt:lpstr>
      <vt:lpstr>Times New Roman</vt:lpstr>
      <vt:lpstr>Wingdings</vt:lpstr>
      <vt:lpstr>Office Theme</vt:lpstr>
      <vt:lpstr>The 2024 State of Faculty Shared Governance Report: CU Denver’s Colleges, Schools and Library</vt:lpstr>
      <vt:lpstr>Overview and Project Goals</vt:lpstr>
      <vt:lpstr>Review Process</vt:lpstr>
      <vt:lpstr>Part 01: A Review of CU Denver’s College By-Laws</vt:lpstr>
      <vt:lpstr>Faculty Governance Structures</vt:lpstr>
      <vt:lpstr>Faculty Oversight of Bylaws</vt:lpstr>
      <vt:lpstr>Faculty Responsibility and Authority</vt:lpstr>
      <vt:lpstr>Selection of Faculty to Shared Governance Groups</vt:lpstr>
      <vt:lpstr>Recommendations for College Bylaws</vt:lpstr>
      <vt:lpstr>Part 02: Faculty Survey on the State of Shared Governance</vt:lpstr>
      <vt:lpstr>Part 02: Faculty Survey on the State of Shared Governance</vt:lpstr>
      <vt:lpstr>Part 02: Faculty Survey on the State of Shared Governance</vt:lpstr>
      <vt:lpstr>Part 02: Faculty Survey on the State of Shared Governance</vt:lpstr>
      <vt:lpstr>Part 02: Faculty Survey on the State of Shared Governance</vt:lpstr>
      <vt:lpstr>Part 02: Faculty Survey, Open-Ended Questions</vt:lpstr>
      <vt:lpstr>Open-Ended Survey Questions: Strengths of Faculty Governance</vt:lpstr>
      <vt:lpstr>Open-Ended Survey Questions: Weaknesses of Faculty Governance</vt:lpstr>
      <vt:lpstr>Part 03: Leadership and Governance Group Interviews</vt:lpstr>
      <vt:lpstr>Part 03: Leadership and Governance Group Interviews</vt:lpstr>
      <vt:lpstr>Part 03: Leadership and Governance Group Interviews</vt:lpstr>
      <vt:lpstr> Questions and Discussion</vt:lpstr>
      <vt:lpstr>Q01: My college/ school/ library administration respects faculty decisions in areas in which the faculty has principal responsibility (such as pedagogy, curriculum, scholarly or creative work, and academic ethics).</vt:lpstr>
      <vt:lpstr>Q01: My college/ school/ library administration respects faculty decisions in areas in which the faculty has principal responsibility (such as pedagogy, curriculum, scholarly or creative work, and academic ethics).</vt:lpstr>
      <vt:lpstr>Q02: My college/ school/ library respects faculty recommendations on the selection and evaluation of faculty</vt:lpstr>
      <vt:lpstr>Q02: My college/ school/ library respects faculty recommendations on the selection and evaluation of faculty</vt:lpstr>
      <vt:lpstr>Q03: My college/ school/ library administration seeks meaningful faculty input on issues (such as planning) in which the faculty has appropriate interest but not principal responsibility.</vt:lpstr>
      <vt:lpstr>Q03: My college/ school/ library administration seeks meaningful faculty input on issues (such as planning) in which the faculty has appropriate interest but not principal responsibility.</vt:lpstr>
      <vt:lpstr>Q04: My college/ school/ library administration supports faculty shared governance.</vt:lpstr>
      <vt:lpstr>Q04: My college/ school/ library administration supports faculty shared governance.</vt:lpstr>
      <vt:lpstr>Q05: University-level administration supports faculty shared governance.</vt:lpstr>
      <vt:lpstr>Q05: University-level administration supports faculty shared governance.</vt:lpstr>
      <vt:lpstr>Q08: Shared governance processes and responsibilities are clearly defined in college/ school/ library governance documents (e.g., bylaws).</vt:lpstr>
      <vt:lpstr>Q08: Shared governance processes and responsibilities are clearly defined in college/ school/ library governance documents (e.g., bylaws).</vt:lpstr>
      <vt:lpstr>Q11: I am involved in faculty shared governance in my school, college, or library.</vt:lpstr>
      <vt:lpstr>Q11: I am involved in faculty shared governance in my school, college, or library.</vt:lpstr>
      <vt:lpstr>Q12: I am satisfied with the state of faculty shared governance at my college/ school/ library.</vt:lpstr>
      <vt:lpstr>Q12: I am satisfied with the state of faculty shared governance at my college/ school/ library.</vt:lpstr>
      <vt:lpstr>Q13: Faculty have a meaningful impact on college/ school/ library policies that matter to me.</vt:lpstr>
      <vt:lpstr>Q13: Faculty have a meaningful impact on college/ school/ library policies that matter to me.</vt:lpstr>
      <vt:lpstr>Q14: I feel comfortable speaking up in college/ school/ library faculty meetings, even if my position differs from that of administrative leaders.</vt:lpstr>
      <vt:lpstr>Q14: I feel comfortable speaking up in college/ school/ library faculty meetings, even if my position differs from that of administrative leaders.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Anthamatten, Peter</dc:creator>
  <cp:lastModifiedBy>Thorburn, Aubrey</cp:lastModifiedBy>
  <cp:revision>3</cp:revision>
  <dcterms:created xsi:type="dcterms:W3CDTF">2024-10-07T01:23:40Z</dcterms:created>
  <dcterms:modified xsi:type="dcterms:W3CDTF">2025-01-21T19:39:34Z</dcterms:modified>
</cp:coreProperties>
</file>